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2"/>
  </p:notesMasterIdLst>
  <p:sldIdLst>
    <p:sldId id="256" r:id="rId4"/>
    <p:sldId id="257" r:id="rId5"/>
    <p:sldId id="351" r:id="rId6"/>
    <p:sldId id="258" r:id="rId7"/>
    <p:sldId id="260" r:id="rId8"/>
    <p:sldId id="265" r:id="rId9"/>
    <p:sldId id="294" r:id="rId10"/>
    <p:sldId id="274" r:id="rId11"/>
    <p:sldId id="275" r:id="rId12"/>
    <p:sldId id="284" r:id="rId13"/>
    <p:sldId id="352" r:id="rId14"/>
    <p:sldId id="276" r:id="rId15"/>
    <p:sldId id="335" r:id="rId16"/>
    <p:sldId id="336" r:id="rId17"/>
    <p:sldId id="338" r:id="rId18"/>
    <p:sldId id="337" r:id="rId19"/>
    <p:sldId id="353" r:id="rId20"/>
    <p:sldId id="283" r:id="rId21"/>
    <p:sldId id="340" r:id="rId22"/>
    <p:sldId id="304" r:id="rId23"/>
    <p:sldId id="332" r:id="rId24"/>
    <p:sldId id="339" r:id="rId25"/>
    <p:sldId id="354" r:id="rId26"/>
    <p:sldId id="341" r:id="rId27"/>
    <p:sldId id="311" r:id="rId28"/>
    <p:sldId id="342" r:id="rId29"/>
    <p:sldId id="343" r:id="rId30"/>
    <p:sldId id="345" r:id="rId31"/>
    <p:sldId id="346" r:id="rId32"/>
    <p:sldId id="316" r:id="rId33"/>
    <p:sldId id="355" r:id="rId34"/>
    <p:sldId id="347" r:id="rId35"/>
    <p:sldId id="317" r:id="rId36"/>
    <p:sldId id="349" r:id="rId37"/>
    <p:sldId id="348" r:id="rId38"/>
    <p:sldId id="350" r:id="rId39"/>
    <p:sldId id="356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23C383-1980-4276-BCC7-D24C5BDCB97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688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561E0FF-11F0-4D9C-96D2-E781035FA03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137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B85173-DD4C-4499-989C-15E91C2A7C8C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894D641-C9C1-40E4-8F63-B3BF67E53D30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108EBE-661E-466B-9474-EE4BB6A29DE8}" type="slidenum">
              <a:t>29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5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2CBC26-7F8F-48CD-9296-141E678C4584}" type="slidenum">
              <a:t>30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94F8AE-0685-4FB8-89B0-BC5668848BBE}" type="slidenum">
              <a:t>33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4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94F8AE-0685-4FB8-89B0-BC5668848BBE}" type="slidenum">
              <a:t>34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prstGeom prst="rect">
            <a:avLst/>
          </a:pr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25560" y="-46080"/>
            <a:ext cx="9118080" cy="286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5560" y="-46080"/>
            <a:ext cx="9118080" cy="286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5560" y="-46080"/>
            <a:ext cx="9118080" cy="286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 w="262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Afbeelding 4"/>
          <p:cNvPicPr/>
          <p:nvPr/>
        </p:nvPicPr>
        <p:blipFill>
          <a:blip r:embed="rId14"/>
          <a:stretch/>
        </p:blipFill>
        <p:spPr>
          <a:xfrm>
            <a:off x="6912000" y="6210000"/>
            <a:ext cx="2206440" cy="559080"/>
          </a:xfrm>
          <a:prstGeom prst="rect">
            <a:avLst/>
          </a:prstGeom>
          <a:ln>
            <a:noFill/>
          </a:ln>
        </p:spPr>
      </p:pic>
      <p:sp>
        <p:nvSpPr>
          <p:cNvPr id="3" name="Line 3"/>
          <p:cNvSpPr/>
          <p:nvPr/>
        </p:nvSpPr>
        <p:spPr>
          <a:xfrm>
            <a:off x="685800" y="3398400"/>
            <a:ext cx="7848360" cy="1440"/>
          </a:xfrm>
          <a:prstGeom prst="line">
            <a:avLst/>
          </a:prstGeom>
          <a:ln w="19080">
            <a:solidFill>
              <a:srgbClr val="D2533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 w="262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Afbeelding 4"/>
          <p:cNvPicPr/>
          <p:nvPr/>
        </p:nvPicPr>
        <p:blipFill>
          <a:blip r:embed="rId14"/>
          <a:stretch/>
        </p:blipFill>
        <p:spPr>
          <a:xfrm>
            <a:off x="6912000" y="6210000"/>
            <a:ext cx="2206440" cy="559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30960" y="6477120"/>
            <a:ext cx="29016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Principles of</a:t>
            </a:r>
            <a:r>
              <a:rPr lang="en-US" sz="1200" b="0" strike="noStrike" spc="-1" baseline="0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</a:t>
            </a:r>
            <a:r>
              <a:rPr lang="en-US" sz="1200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Single-Cell Bioinformatics – 26th of February 2021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14"/>
          <a:stretch/>
        </p:blipFill>
        <p:spPr>
          <a:xfrm>
            <a:off x="0" y="0"/>
            <a:ext cx="9149400" cy="685800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69520" y="261000"/>
            <a:ext cx="7347960" cy="113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409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469520" y="1654200"/>
            <a:ext cx="734796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29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en-US" sz="253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219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en-US" sz="1810" b="0" strike="noStrike" spc="-1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1436760" y="6246720"/>
            <a:ext cx="2130120" cy="472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3616560" y="6246720"/>
            <a:ext cx="2898360" cy="472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6555600" y="6246720"/>
            <a:ext cx="2130120" cy="472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A8CC50B-B7CD-4C7F-B56C-573F41E2091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85800" y="1371600"/>
            <a:ext cx="7865280" cy="1926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Principles of Single-Cell Bioinformatics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85800" y="3505320"/>
            <a:ext cx="786528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en-US" sz="20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INTRODUCTION TO SINGLE-CELL SEQUENCING AND COMPUTATIONAL ANALYSIS</a:t>
            </a:r>
          </a:p>
          <a:p>
            <a:pPr algn="ctr">
              <a:lnSpc>
                <a:spcPct val="100000"/>
              </a:lnSpc>
            </a:pPr>
            <a:r>
              <a:rPr lang="en-US" sz="20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</a:rPr>
              <a:t> 2021 - Symposium</a:t>
            </a:r>
            <a:endParaRPr lang="en-US" sz="2000" b="0" strike="noStrike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1328760" y="1188720"/>
            <a:ext cx="5895000" cy="242496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561600" y="4376520"/>
            <a:ext cx="7942320" cy="92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Fragment:</a:t>
            </a:r>
            <a:r>
              <a:rPr lang="en-US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the DNA template + adapters that were loaded on the sequencing machine (is not completely sequenced)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Read:</a:t>
            </a:r>
            <a:r>
              <a:rPr lang="en-US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 raw sequence originating from a sequencing machine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Single Read:</a:t>
            </a:r>
            <a:r>
              <a:rPr lang="en-US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Sequencing only from one end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Paired-end: </a:t>
            </a:r>
            <a:r>
              <a:rPr lang="en-US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 starting from both ends of the insert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1784160" y="3096360"/>
            <a:ext cx="5394240" cy="64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Fragment: biological entity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Read: </a:t>
            </a:r>
            <a:r>
              <a:rPr lang="en-US" sz="1800" b="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bioinformatic</a:t>
            </a:r>
            <a:r>
              <a:rPr lang="en-US" sz="1800" b="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concept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Reads and Fragments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25560" y="20592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err="1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Demultiplexing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995640" y="1960920"/>
            <a:ext cx="1406520" cy="43956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Demultiplexing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995640" y="3286440"/>
            <a:ext cx="1406520" cy="43956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2342520" y="51562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3949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Differential 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4631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Cell Identification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Line 8"/>
          <p:cNvCxnSpPr/>
          <p:nvPr/>
        </p:nvCxnSpPr>
        <p:spPr>
          <a:xfrm flipH="1">
            <a:off x="4700520" y="1719720"/>
            <a:ext cx="5040" cy="241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2" name="Line 9"/>
          <p:cNvCxnSpPr/>
          <p:nvPr/>
        </p:nvCxnSpPr>
        <p:spPr>
          <a:xfrm>
            <a:off x="4698720" y="2401560"/>
            <a:ext cx="2160" cy="259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3" name="Line 10"/>
          <p:cNvCxnSpPr/>
          <p:nvPr/>
        </p:nvCxnSpPr>
        <p:spPr>
          <a:xfrm>
            <a:off x="4698720" y="3100680"/>
            <a:ext cx="2160" cy="186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4" name="Line 11"/>
          <p:cNvCxnSpPr>
            <a:stCxn id="6" idx="2"/>
          </p:cNvCxnSpPr>
          <p:nvPr/>
        </p:nvCxnSpPr>
        <p:spPr>
          <a:xfrm flipH="1">
            <a:off x="2011680" y="3726000"/>
            <a:ext cx="268740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5" name="Line 12"/>
          <p:cNvCxnSpPr>
            <a:stCxn id="6" idx="2"/>
          </p:cNvCxnSpPr>
          <p:nvPr/>
        </p:nvCxnSpPr>
        <p:spPr>
          <a:xfrm>
            <a:off x="4698720" y="3726000"/>
            <a:ext cx="243396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6" name="Line 13"/>
          <p:cNvCxnSpPr/>
          <p:nvPr/>
        </p:nvCxnSpPr>
        <p:spPr>
          <a:xfrm flipH="1">
            <a:off x="914400" y="4789800"/>
            <a:ext cx="1160640" cy="36720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7" name="Line 14"/>
          <p:cNvCxnSpPr>
            <a:endCxn id="7" idx="0"/>
          </p:cNvCxnSpPr>
          <p:nvPr/>
        </p:nvCxnSpPr>
        <p:spPr>
          <a:xfrm>
            <a:off x="2074680" y="4789800"/>
            <a:ext cx="971280" cy="3668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8" name="Line 15"/>
          <p:cNvCxnSpPr>
            <a:endCxn id="8" idx="0"/>
          </p:cNvCxnSpPr>
          <p:nvPr/>
        </p:nvCxnSpPr>
        <p:spPr>
          <a:xfrm flipH="1">
            <a:off x="6098040" y="4789800"/>
            <a:ext cx="103464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9" name="Line 16"/>
          <p:cNvCxnSpPr>
            <a:endCxn id="9" idx="0"/>
          </p:cNvCxnSpPr>
          <p:nvPr/>
        </p:nvCxnSpPr>
        <p:spPr>
          <a:xfrm>
            <a:off x="7132320" y="4789800"/>
            <a:ext cx="103428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sp>
        <p:nvSpPr>
          <p:cNvPr id="22" name="CustomShape 19"/>
          <p:cNvSpPr/>
          <p:nvPr/>
        </p:nvSpPr>
        <p:spPr>
          <a:xfrm>
            <a:off x="4002120" y="12801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20"/>
          <p:cNvSpPr/>
          <p:nvPr/>
        </p:nvSpPr>
        <p:spPr>
          <a:xfrm>
            <a:off x="530352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18288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3995640" y="2651760"/>
            <a:ext cx="1406520" cy="43956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Fastq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>
            <a:off x="6400800" y="43498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5"/>
          <p:cNvSpPr/>
          <p:nvPr/>
        </p:nvSpPr>
        <p:spPr>
          <a:xfrm>
            <a:off x="252540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6"/>
          <p:cNvSpPr/>
          <p:nvPr/>
        </p:nvSpPr>
        <p:spPr>
          <a:xfrm>
            <a:off x="521208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23"/>
          <p:cNvSpPr/>
          <p:nvPr/>
        </p:nvSpPr>
        <p:spPr>
          <a:xfrm>
            <a:off x="1431900" y="4326647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Variant Calling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23"/>
          <p:cNvSpPr/>
          <p:nvPr/>
        </p:nvSpPr>
        <p:spPr>
          <a:xfrm>
            <a:off x="274320" y="5153479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741240" y="1251540"/>
            <a:ext cx="7347960" cy="2983320"/>
          </a:xfrm>
          <a:prstGeom prst="rect">
            <a:avLst/>
          </a:prstGeom>
          <a:noFill/>
          <a:ln>
            <a:noFill/>
          </a:ln>
        </p:spPr>
        <p:txBody>
          <a:bodyPr lIns="0" tIns="16560" rIns="0" bIns="0"/>
          <a:lstStyle/>
          <a:p>
            <a:pPr marL="342720" indent="-341280" algn="ctr"/>
            <a:r>
              <a:rPr lang="en-US" sz="15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Multiple samples can be </a:t>
            </a:r>
            <a:r>
              <a:rPr lang="en-US" sz="1500" b="0" i="1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pooled together or multiplexed</a:t>
            </a:r>
            <a:r>
              <a:rPr lang="en-US" sz="1500" b="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into one or more </a:t>
            </a:r>
            <a:r>
              <a:rPr lang="en-US" sz="1500" b="0" strike="noStrike" spc="-1" dirty="0" err="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flowcells</a:t>
            </a:r>
            <a:endParaRPr lang="en-US" sz="24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388"/>
          <p:cNvPicPr/>
          <p:nvPr/>
        </p:nvPicPr>
        <p:blipFill>
          <a:blip r:embed="rId2"/>
          <a:stretch/>
        </p:blipFill>
        <p:spPr>
          <a:xfrm>
            <a:off x="3069720" y="2233080"/>
            <a:ext cx="1385640" cy="1515960"/>
          </a:xfrm>
          <a:prstGeom prst="rect">
            <a:avLst/>
          </a:prstGeom>
          <a:ln>
            <a:noFill/>
          </a:ln>
        </p:spPr>
      </p:pic>
      <p:pic>
        <p:nvPicPr>
          <p:cNvPr id="390" name="Picture 389"/>
          <p:cNvPicPr/>
          <p:nvPr/>
        </p:nvPicPr>
        <p:blipFill>
          <a:blip r:embed="rId3"/>
          <a:stretch/>
        </p:blipFill>
        <p:spPr>
          <a:xfrm>
            <a:off x="2694220" y="4323796"/>
            <a:ext cx="4023360" cy="1705097"/>
          </a:xfrm>
          <a:prstGeom prst="rect">
            <a:avLst/>
          </a:prstGeom>
          <a:ln>
            <a:noFill/>
          </a:ln>
        </p:spPr>
      </p:pic>
      <p:pic>
        <p:nvPicPr>
          <p:cNvPr id="391" name="Picture 390"/>
          <p:cNvPicPr/>
          <p:nvPr/>
        </p:nvPicPr>
        <p:blipFill>
          <a:blip r:embed="rId4"/>
          <a:stretch/>
        </p:blipFill>
        <p:spPr>
          <a:xfrm>
            <a:off x="5492880" y="2202632"/>
            <a:ext cx="2743200" cy="138024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5"/>
          <a:stretch/>
        </p:blipFill>
        <p:spPr>
          <a:xfrm>
            <a:off x="1717560" y="1593000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5"/>
          <a:stretch/>
        </p:blipFill>
        <p:spPr>
          <a:xfrm>
            <a:off x="1619640" y="2347278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5"/>
          <a:stretch/>
        </p:blipFill>
        <p:spPr>
          <a:xfrm>
            <a:off x="849600" y="3462898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5"/>
          <a:stretch/>
        </p:blipFill>
        <p:spPr>
          <a:xfrm>
            <a:off x="741240" y="2643506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5"/>
          <a:stretch/>
        </p:blipFill>
        <p:spPr>
          <a:xfrm>
            <a:off x="849600" y="1809095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5"/>
          <a:stretch/>
        </p:blipFill>
        <p:spPr>
          <a:xfrm>
            <a:off x="1442033" y="3098390"/>
            <a:ext cx="627120" cy="64008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612520" y="2834640"/>
            <a:ext cx="274320" cy="91440"/>
          </a:xfrm>
          <a:custGeom>
            <a:avLst/>
            <a:gdLst/>
            <a:ahLst/>
            <a:cxnLst/>
            <a:rect l="0" t="0" r="r" b="b"/>
            <a:pathLst>
              <a:path w="764" h="256">
                <a:moveTo>
                  <a:pt x="0" y="63"/>
                </a:moveTo>
                <a:lnTo>
                  <a:pt x="572" y="63"/>
                </a:lnTo>
                <a:lnTo>
                  <a:pt x="572" y="0"/>
                </a:lnTo>
                <a:lnTo>
                  <a:pt x="763" y="127"/>
                </a:lnTo>
                <a:lnTo>
                  <a:pt x="572" y="255"/>
                </a:lnTo>
                <a:lnTo>
                  <a:pt x="572" y="191"/>
                </a:lnTo>
                <a:lnTo>
                  <a:pt x="0" y="191"/>
                </a:lnTo>
                <a:lnTo>
                  <a:pt x="0" y="6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3"/>
          <p:cNvSpPr/>
          <p:nvPr/>
        </p:nvSpPr>
        <p:spPr>
          <a:xfrm>
            <a:off x="4898520" y="2834640"/>
            <a:ext cx="274320" cy="91440"/>
          </a:xfrm>
          <a:custGeom>
            <a:avLst/>
            <a:gdLst/>
            <a:ahLst/>
            <a:cxnLst/>
            <a:rect l="0" t="0" r="r" b="b"/>
            <a:pathLst>
              <a:path w="764" h="256">
                <a:moveTo>
                  <a:pt x="0" y="63"/>
                </a:moveTo>
                <a:lnTo>
                  <a:pt x="572" y="63"/>
                </a:lnTo>
                <a:lnTo>
                  <a:pt x="572" y="0"/>
                </a:lnTo>
                <a:lnTo>
                  <a:pt x="763" y="127"/>
                </a:lnTo>
                <a:lnTo>
                  <a:pt x="572" y="255"/>
                </a:lnTo>
                <a:lnTo>
                  <a:pt x="572" y="191"/>
                </a:lnTo>
                <a:lnTo>
                  <a:pt x="0" y="191"/>
                </a:lnTo>
                <a:lnTo>
                  <a:pt x="0" y="6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TextShape 4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(De)Multiplexing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06514" y="4689512"/>
            <a:ext cx="386366" cy="13141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4569" y="6003695"/>
            <a:ext cx="365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Identifier of the originating sample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29620" y="2011680"/>
            <a:ext cx="3082860" cy="18133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5240" y="4219893"/>
            <a:ext cx="14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Multiplexing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2371" y="3896977"/>
            <a:ext cx="211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Demultiplexing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381253" y="4493831"/>
            <a:ext cx="7347960" cy="2983320"/>
          </a:xfrm>
          <a:prstGeom prst="rect">
            <a:avLst/>
          </a:prstGeom>
          <a:noFill/>
          <a:ln>
            <a:noFill/>
          </a:ln>
        </p:spPr>
        <p:txBody>
          <a:bodyPr lIns="0" tIns="16560" rIns="0" bIns="0"/>
          <a:lstStyle/>
          <a:p>
            <a:pPr marL="342720" indent="-341280">
              <a:buFont typeface="Arial" panose="020B0604020202020204" pitchFamily="34" charset="0"/>
              <a:buChar char="•"/>
            </a:pPr>
            <a:r>
              <a:rPr lang="en-US" sz="1500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sample </a:t>
            </a:r>
            <a:r>
              <a:rPr lang="en-US" sz="1500" b="0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*one* </a:t>
            </a:r>
            <a:r>
              <a:rPr lang="en-US" sz="1500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</a:t>
            </a:r>
          </a:p>
          <a:p>
            <a:pPr marL="342720" indent="-341280">
              <a:buFont typeface="Arial" panose="020B0604020202020204" pitchFamily="34" charset="0"/>
              <a:buChar char="•"/>
            </a:pPr>
            <a:endParaRPr lang="en-US" sz="1500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Font typeface="Arial" panose="020B0604020202020204" pitchFamily="34" charset="0"/>
              <a:buChar char="•"/>
            </a:pPr>
            <a:r>
              <a:rPr lang="en-US" sz="15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index </a:t>
            </a:r>
            <a:r>
              <a:rPr lang="en-US" sz="15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to pool more than 96 samples per sequencing lane</a:t>
            </a:r>
          </a:p>
          <a:p>
            <a:pPr marL="342720" indent="-341280">
              <a:buFont typeface="Arial" panose="020B0604020202020204" pitchFamily="34" charset="0"/>
              <a:buChar char="•"/>
            </a:pPr>
            <a:endParaRPr lang="en-US" sz="1500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Font typeface="Arial" panose="020B0604020202020204" pitchFamily="34" charset="0"/>
              <a:buChar char="•"/>
            </a:pPr>
            <a:r>
              <a:rPr lang="en-US" sz="15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samples produces one (R1) or two (R1 and R2)  </a:t>
            </a:r>
            <a:r>
              <a:rPr lang="en-US" sz="1500" spc="-1" dirty="0" err="1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fastq</a:t>
            </a:r>
            <a:r>
              <a:rPr lang="en-US" sz="15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files</a:t>
            </a:r>
          </a:p>
          <a:p>
            <a:pPr marL="799920" lvl="1" indent="-341280">
              <a:buFont typeface="Arial" panose="020B0604020202020204" pitchFamily="34" charset="0"/>
              <a:buChar char="•"/>
            </a:pPr>
            <a:r>
              <a:rPr lang="en-US" sz="15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single read, 51bp</a:t>
            </a:r>
          </a:p>
          <a:p>
            <a:pPr marL="799920" lvl="1" indent="-341280">
              <a:buFont typeface="Arial" panose="020B0604020202020204" pitchFamily="34" charset="0"/>
              <a:buChar char="•"/>
            </a:pPr>
            <a:endParaRPr lang="en-US" sz="1500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"/>
            <a:r>
              <a:rPr lang="en-US" sz="15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5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342720" indent="-341280"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388"/>
          <p:cNvPicPr/>
          <p:nvPr/>
        </p:nvPicPr>
        <p:blipFill>
          <a:blip r:embed="rId2"/>
          <a:stretch/>
        </p:blipFill>
        <p:spPr>
          <a:xfrm>
            <a:off x="3069720" y="2239519"/>
            <a:ext cx="1385640" cy="151596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3"/>
          <a:stretch/>
        </p:blipFill>
        <p:spPr>
          <a:xfrm>
            <a:off x="1653120" y="201811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3"/>
          <a:stretch/>
        </p:blipFill>
        <p:spPr>
          <a:xfrm>
            <a:off x="1619640" y="274963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3"/>
          <a:stretch/>
        </p:blipFill>
        <p:spPr>
          <a:xfrm>
            <a:off x="1619640" y="357259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3"/>
          <a:stretch/>
        </p:blipFill>
        <p:spPr>
          <a:xfrm>
            <a:off x="992520" y="302395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3"/>
          <a:stretch/>
        </p:blipFill>
        <p:spPr>
          <a:xfrm>
            <a:off x="888120" y="220099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3"/>
          <a:stretch/>
        </p:blipFill>
        <p:spPr>
          <a:xfrm>
            <a:off x="705240" y="3657600"/>
            <a:ext cx="627120" cy="64008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612520" y="2841079"/>
            <a:ext cx="274320" cy="91440"/>
          </a:xfrm>
          <a:custGeom>
            <a:avLst/>
            <a:gdLst/>
            <a:ahLst/>
            <a:cxnLst/>
            <a:rect l="0" t="0" r="r" b="b"/>
            <a:pathLst>
              <a:path w="764" h="256">
                <a:moveTo>
                  <a:pt x="0" y="63"/>
                </a:moveTo>
                <a:lnTo>
                  <a:pt x="572" y="63"/>
                </a:lnTo>
                <a:lnTo>
                  <a:pt x="572" y="0"/>
                </a:lnTo>
                <a:lnTo>
                  <a:pt x="763" y="127"/>
                </a:lnTo>
                <a:lnTo>
                  <a:pt x="572" y="255"/>
                </a:lnTo>
                <a:lnTo>
                  <a:pt x="572" y="191"/>
                </a:lnTo>
                <a:lnTo>
                  <a:pt x="0" y="191"/>
                </a:lnTo>
                <a:lnTo>
                  <a:pt x="0" y="6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3"/>
          <p:cNvSpPr/>
          <p:nvPr/>
        </p:nvSpPr>
        <p:spPr>
          <a:xfrm>
            <a:off x="4898520" y="2841079"/>
            <a:ext cx="274320" cy="91440"/>
          </a:xfrm>
          <a:custGeom>
            <a:avLst/>
            <a:gdLst/>
            <a:ahLst/>
            <a:cxnLst/>
            <a:rect l="0" t="0" r="r" b="b"/>
            <a:pathLst>
              <a:path w="764" h="256">
                <a:moveTo>
                  <a:pt x="0" y="63"/>
                </a:moveTo>
                <a:lnTo>
                  <a:pt x="572" y="63"/>
                </a:lnTo>
                <a:lnTo>
                  <a:pt x="572" y="0"/>
                </a:lnTo>
                <a:lnTo>
                  <a:pt x="763" y="127"/>
                </a:lnTo>
                <a:lnTo>
                  <a:pt x="572" y="255"/>
                </a:lnTo>
                <a:lnTo>
                  <a:pt x="572" y="191"/>
                </a:lnTo>
                <a:lnTo>
                  <a:pt x="0" y="191"/>
                </a:lnTo>
                <a:lnTo>
                  <a:pt x="0" y="6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0" name="Picture 399"/>
          <p:cNvPicPr/>
          <p:nvPr/>
        </p:nvPicPr>
        <p:blipFill>
          <a:blip r:embed="rId4"/>
          <a:stretch/>
        </p:blipFill>
        <p:spPr>
          <a:xfrm>
            <a:off x="5812920" y="2475319"/>
            <a:ext cx="429120" cy="731520"/>
          </a:xfrm>
          <a:prstGeom prst="rect">
            <a:avLst/>
          </a:prstGeom>
          <a:ln>
            <a:noFill/>
          </a:ln>
        </p:spPr>
      </p:pic>
      <p:sp>
        <p:nvSpPr>
          <p:cNvPr id="401" name="TextShape 4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De)Multiplexing Smart-</a:t>
            </a:r>
            <a:r>
              <a:rPr lang="en-US" sz="4000" b="0" strike="noStrike" spc="-97" dirty="0" err="1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" name="Picture 2" descr="Figure 1">
            <a:extLst>
              <a:ext uri="{FF2B5EF4-FFF2-40B4-BE49-F238E27FC236}">
                <a16:creationId xmlns:a16="http://schemas.microsoft.com/office/drawing/2014/main" xmlns="" id="{C9256882-FE29-5B4B-857B-4B55AB860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341" y="951810"/>
            <a:ext cx="7848217" cy="8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381253" y="4493831"/>
            <a:ext cx="7347960" cy="2983320"/>
          </a:xfrm>
          <a:prstGeom prst="rect">
            <a:avLst/>
          </a:prstGeom>
          <a:noFill/>
          <a:ln>
            <a:noFill/>
          </a:ln>
        </p:spPr>
        <p:txBody>
          <a:bodyPr lIns="0" tIns="16560" rIns="0" bIns="0"/>
          <a:lstStyle/>
          <a:p>
            <a:pPr marL="342720" indent="-341280">
              <a:buFont typeface="Arial" panose="020B0604020202020204" pitchFamily="34" charset="0"/>
              <a:buChar char="•"/>
            </a:pPr>
            <a:r>
              <a:rPr lang="en-US" sz="1500" b="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sample </a:t>
            </a:r>
            <a:r>
              <a:rPr lang="en-US" sz="1500" b="0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*multiple* </a:t>
            </a:r>
            <a:r>
              <a:rPr lang="en-US" sz="1500" b="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cells</a:t>
            </a:r>
          </a:p>
          <a:p>
            <a:pPr marL="342720" indent="-341280">
              <a:buFont typeface="Arial" panose="020B0604020202020204" pitchFamily="34" charset="0"/>
              <a:buChar char="•"/>
            </a:pPr>
            <a:endParaRPr lang="en-US" sz="1500" b="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Font typeface="Arial" panose="020B0604020202020204" pitchFamily="34" charset="0"/>
              <a:buChar char="•"/>
            </a:pPr>
            <a:r>
              <a:rPr lang="en-US" sz="15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Fragment contains information about the sample, the cell and the molecule</a:t>
            </a:r>
          </a:p>
          <a:p>
            <a:pPr marL="342720" indent="-341280">
              <a:buFont typeface="Arial" panose="020B0604020202020204" pitchFamily="34" charset="0"/>
              <a:buChar char="•"/>
            </a:pPr>
            <a:endParaRPr lang="en-US" sz="1500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Font typeface="Arial" panose="020B0604020202020204" pitchFamily="34" charset="0"/>
              <a:buChar char="•"/>
            </a:pPr>
            <a:r>
              <a:rPr lang="en-US" sz="15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Always paired-end sequenced</a:t>
            </a:r>
          </a:p>
          <a:p>
            <a:pPr marL="1440"/>
            <a:r>
              <a:rPr lang="en-US" sz="15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5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342720" indent="-341280"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388"/>
          <p:cNvPicPr/>
          <p:nvPr/>
        </p:nvPicPr>
        <p:blipFill>
          <a:blip r:embed="rId2"/>
          <a:stretch/>
        </p:blipFill>
        <p:spPr>
          <a:xfrm>
            <a:off x="3069720" y="2239519"/>
            <a:ext cx="1385640" cy="151596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3"/>
          <a:stretch/>
        </p:blipFill>
        <p:spPr>
          <a:xfrm>
            <a:off x="1653120" y="201811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3"/>
          <a:stretch/>
        </p:blipFill>
        <p:spPr>
          <a:xfrm>
            <a:off x="1619640" y="274963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3"/>
          <a:stretch/>
        </p:blipFill>
        <p:spPr>
          <a:xfrm>
            <a:off x="1619640" y="357259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3"/>
          <a:stretch/>
        </p:blipFill>
        <p:spPr>
          <a:xfrm>
            <a:off x="992520" y="302395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3"/>
          <a:stretch/>
        </p:blipFill>
        <p:spPr>
          <a:xfrm>
            <a:off x="888120" y="2200999"/>
            <a:ext cx="627120" cy="6400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3"/>
          <a:stretch/>
        </p:blipFill>
        <p:spPr>
          <a:xfrm>
            <a:off x="705240" y="3657600"/>
            <a:ext cx="627120" cy="64008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612520" y="2841079"/>
            <a:ext cx="274320" cy="91440"/>
          </a:xfrm>
          <a:custGeom>
            <a:avLst/>
            <a:gdLst/>
            <a:ahLst/>
            <a:cxnLst/>
            <a:rect l="0" t="0" r="r" b="b"/>
            <a:pathLst>
              <a:path w="764" h="256">
                <a:moveTo>
                  <a:pt x="0" y="63"/>
                </a:moveTo>
                <a:lnTo>
                  <a:pt x="572" y="63"/>
                </a:lnTo>
                <a:lnTo>
                  <a:pt x="572" y="0"/>
                </a:lnTo>
                <a:lnTo>
                  <a:pt x="763" y="127"/>
                </a:lnTo>
                <a:lnTo>
                  <a:pt x="572" y="255"/>
                </a:lnTo>
                <a:lnTo>
                  <a:pt x="572" y="191"/>
                </a:lnTo>
                <a:lnTo>
                  <a:pt x="0" y="191"/>
                </a:lnTo>
                <a:lnTo>
                  <a:pt x="0" y="6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3"/>
          <p:cNvSpPr/>
          <p:nvPr/>
        </p:nvSpPr>
        <p:spPr>
          <a:xfrm>
            <a:off x="4898520" y="2841079"/>
            <a:ext cx="274320" cy="91440"/>
          </a:xfrm>
          <a:custGeom>
            <a:avLst/>
            <a:gdLst/>
            <a:ahLst/>
            <a:cxnLst/>
            <a:rect l="0" t="0" r="r" b="b"/>
            <a:pathLst>
              <a:path w="764" h="256">
                <a:moveTo>
                  <a:pt x="0" y="63"/>
                </a:moveTo>
                <a:lnTo>
                  <a:pt x="572" y="63"/>
                </a:lnTo>
                <a:lnTo>
                  <a:pt x="572" y="0"/>
                </a:lnTo>
                <a:lnTo>
                  <a:pt x="763" y="127"/>
                </a:lnTo>
                <a:lnTo>
                  <a:pt x="572" y="255"/>
                </a:lnTo>
                <a:lnTo>
                  <a:pt x="572" y="191"/>
                </a:lnTo>
                <a:lnTo>
                  <a:pt x="0" y="191"/>
                </a:lnTo>
                <a:lnTo>
                  <a:pt x="0" y="6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0" name="Picture 399"/>
          <p:cNvPicPr/>
          <p:nvPr/>
        </p:nvPicPr>
        <p:blipFill>
          <a:blip r:embed="rId4"/>
          <a:stretch/>
        </p:blipFill>
        <p:spPr>
          <a:xfrm>
            <a:off x="5812920" y="2475319"/>
            <a:ext cx="429120" cy="731520"/>
          </a:xfrm>
          <a:prstGeom prst="rect">
            <a:avLst/>
          </a:prstGeom>
          <a:ln>
            <a:noFill/>
          </a:ln>
        </p:spPr>
      </p:pic>
      <p:sp>
        <p:nvSpPr>
          <p:cNvPr id="401" name="TextShape 4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De)Multiplexing 10x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23" y="678288"/>
            <a:ext cx="4718781" cy="12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4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De)Multiplexing 10x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211392" y="3303417"/>
            <a:ext cx="656822" cy="122436"/>
          </a:xfrm>
          <a:custGeom>
            <a:avLst/>
            <a:gdLst>
              <a:gd name="connsiteX0" fmla="*/ 0 w 656822"/>
              <a:gd name="connsiteY0" fmla="*/ 115924 h 122436"/>
              <a:gd name="connsiteX1" fmla="*/ 180304 w 656822"/>
              <a:gd name="connsiteY1" fmla="*/ 14 h 122436"/>
              <a:gd name="connsiteX2" fmla="*/ 321971 w 656822"/>
              <a:gd name="connsiteY2" fmla="*/ 122363 h 122436"/>
              <a:gd name="connsiteX3" fmla="*/ 502276 w 656822"/>
              <a:gd name="connsiteY3" fmla="*/ 19332 h 122436"/>
              <a:gd name="connsiteX4" fmla="*/ 656822 w 656822"/>
              <a:gd name="connsiteY4" fmla="*/ 109484 h 12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22" h="122436">
                <a:moveTo>
                  <a:pt x="0" y="115924"/>
                </a:moveTo>
                <a:cubicBezTo>
                  <a:pt x="63321" y="57432"/>
                  <a:pt x="126642" y="-1059"/>
                  <a:pt x="180304" y="14"/>
                </a:cubicBezTo>
                <a:cubicBezTo>
                  <a:pt x="233966" y="1087"/>
                  <a:pt x="268309" y="119143"/>
                  <a:pt x="321971" y="122363"/>
                </a:cubicBezTo>
                <a:cubicBezTo>
                  <a:pt x="375633" y="125583"/>
                  <a:pt x="446468" y="21478"/>
                  <a:pt x="502276" y="19332"/>
                </a:cubicBezTo>
                <a:cubicBezTo>
                  <a:pt x="558084" y="17186"/>
                  <a:pt x="607453" y="63335"/>
                  <a:pt x="656822" y="109484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8214" y="3230500"/>
            <a:ext cx="3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UMI: Unique Molecule identifier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8214" y="4110437"/>
            <a:ext cx="389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10x Barcode: Unique cell identifier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63" y="4011231"/>
            <a:ext cx="570279" cy="5677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90199" y="2418013"/>
            <a:ext cx="517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Index: Unique sample identifier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34" y="852350"/>
            <a:ext cx="5935083" cy="15658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8873" y="1903539"/>
            <a:ext cx="4462530" cy="580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 Arrow 10"/>
          <p:cNvSpPr/>
          <p:nvPr/>
        </p:nvSpPr>
        <p:spPr>
          <a:xfrm rot="10800000" flipH="1">
            <a:off x="3648492" y="1950490"/>
            <a:ext cx="382283" cy="15189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0800000" flipH="1">
            <a:off x="3322749" y="1959406"/>
            <a:ext cx="359083" cy="240653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/>
          <p:nvPr/>
        </p:nvPicPr>
        <p:blipFill>
          <a:blip r:embed="rId4"/>
          <a:stretch/>
        </p:blipFill>
        <p:spPr>
          <a:xfrm>
            <a:off x="4379931" y="2325082"/>
            <a:ext cx="627120" cy="640080"/>
          </a:xfrm>
          <a:prstGeom prst="rect">
            <a:avLst/>
          </a:prstGeom>
          <a:ln>
            <a:noFill/>
          </a:ln>
        </p:spPr>
      </p:pic>
      <p:sp>
        <p:nvSpPr>
          <p:cNvPr id="27" name="Down Arrow 26"/>
          <p:cNvSpPr/>
          <p:nvPr/>
        </p:nvSpPr>
        <p:spPr>
          <a:xfrm>
            <a:off x="6490952" y="1729560"/>
            <a:ext cx="128789" cy="661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4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De)Multiplexing 10x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4" y="897164"/>
            <a:ext cx="7565654" cy="50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25560" y="20592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Reads and </a:t>
            </a:r>
            <a:r>
              <a:rPr lang="en-US" sz="4000" b="0" strike="noStrike" spc="-97" dirty="0" err="1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Fastq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Files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995640" y="196092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Demultiplexing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995640" y="3286440"/>
            <a:ext cx="1406520" cy="43956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2342520" y="51562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3949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Differential 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4631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Cell Identification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Line 8"/>
          <p:cNvCxnSpPr/>
          <p:nvPr/>
        </p:nvCxnSpPr>
        <p:spPr>
          <a:xfrm flipH="1">
            <a:off x="4700520" y="1719720"/>
            <a:ext cx="5040" cy="241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2" name="Line 9"/>
          <p:cNvCxnSpPr/>
          <p:nvPr/>
        </p:nvCxnSpPr>
        <p:spPr>
          <a:xfrm>
            <a:off x="4698720" y="2401560"/>
            <a:ext cx="2160" cy="259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3" name="Line 10"/>
          <p:cNvCxnSpPr/>
          <p:nvPr/>
        </p:nvCxnSpPr>
        <p:spPr>
          <a:xfrm>
            <a:off x="4698720" y="3100680"/>
            <a:ext cx="2160" cy="186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4" name="Line 11"/>
          <p:cNvCxnSpPr>
            <a:stCxn id="6" idx="2"/>
          </p:cNvCxnSpPr>
          <p:nvPr/>
        </p:nvCxnSpPr>
        <p:spPr>
          <a:xfrm flipH="1">
            <a:off x="2011680" y="3726000"/>
            <a:ext cx="268740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5" name="Line 12"/>
          <p:cNvCxnSpPr>
            <a:stCxn id="6" idx="2"/>
          </p:cNvCxnSpPr>
          <p:nvPr/>
        </p:nvCxnSpPr>
        <p:spPr>
          <a:xfrm>
            <a:off x="4698720" y="3726000"/>
            <a:ext cx="243396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6" name="Line 13"/>
          <p:cNvCxnSpPr/>
          <p:nvPr/>
        </p:nvCxnSpPr>
        <p:spPr>
          <a:xfrm flipH="1">
            <a:off x="914400" y="4789800"/>
            <a:ext cx="1160640" cy="36720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7" name="Line 14"/>
          <p:cNvCxnSpPr>
            <a:endCxn id="7" idx="0"/>
          </p:cNvCxnSpPr>
          <p:nvPr/>
        </p:nvCxnSpPr>
        <p:spPr>
          <a:xfrm>
            <a:off x="2074680" y="4789800"/>
            <a:ext cx="971280" cy="3668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8" name="Line 15"/>
          <p:cNvCxnSpPr>
            <a:endCxn id="8" idx="0"/>
          </p:cNvCxnSpPr>
          <p:nvPr/>
        </p:nvCxnSpPr>
        <p:spPr>
          <a:xfrm flipH="1">
            <a:off x="6098040" y="4789800"/>
            <a:ext cx="103464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9" name="Line 16"/>
          <p:cNvCxnSpPr>
            <a:endCxn id="9" idx="0"/>
          </p:cNvCxnSpPr>
          <p:nvPr/>
        </p:nvCxnSpPr>
        <p:spPr>
          <a:xfrm>
            <a:off x="7132320" y="4789800"/>
            <a:ext cx="103428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sp>
        <p:nvSpPr>
          <p:cNvPr id="22" name="CustomShape 19"/>
          <p:cNvSpPr/>
          <p:nvPr/>
        </p:nvSpPr>
        <p:spPr>
          <a:xfrm>
            <a:off x="4002120" y="12801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20"/>
          <p:cNvSpPr/>
          <p:nvPr/>
        </p:nvSpPr>
        <p:spPr>
          <a:xfrm>
            <a:off x="530352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18288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3995640" y="2651760"/>
            <a:ext cx="1406520" cy="43956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Fastq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>
            <a:off x="6400800" y="43498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5"/>
          <p:cNvSpPr/>
          <p:nvPr/>
        </p:nvSpPr>
        <p:spPr>
          <a:xfrm>
            <a:off x="252540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6"/>
          <p:cNvSpPr/>
          <p:nvPr/>
        </p:nvSpPr>
        <p:spPr>
          <a:xfrm>
            <a:off x="521208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23"/>
          <p:cNvSpPr/>
          <p:nvPr/>
        </p:nvSpPr>
        <p:spPr>
          <a:xfrm>
            <a:off x="1431900" y="4326647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Variant Calling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23"/>
          <p:cNvSpPr/>
          <p:nvPr/>
        </p:nvSpPr>
        <p:spPr>
          <a:xfrm>
            <a:off x="274320" y="5153479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676042" y="2400622"/>
            <a:ext cx="8236138" cy="4508894"/>
          </a:xfrm>
          <a:prstGeom prst="rect">
            <a:avLst/>
          </a:prstGeom>
          <a:noFill/>
          <a:ln>
            <a:noFill/>
          </a:ln>
        </p:spPr>
        <p:txBody>
          <a:bodyPr lIns="0" tIns="16560" rIns="0" bIns="0"/>
          <a:lstStyle/>
          <a:p>
            <a:pPr marL="558720" indent="-557280" algn="ctr"/>
            <a:endParaRPr lang="en-US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 algn="ctr"/>
            <a:endParaRPr lang="en-US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 algn="ctr"/>
            <a:endParaRPr lang="en-US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 algn="ctr"/>
            <a:endParaRPr lang="en-US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 algn="ctr"/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of </a:t>
            </a:r>
            <a:r>
              <a:rPr lang="en-US" b="0" strike="noStrike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demultiplexing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one  (or two for paired-end </a:t>
            </a: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reads, three for 10x) </a:t>
            </a:r>
            <a:r>
              <a:rPr lang="en-US" b="0" strike="noStrike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fastq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files containing </a:t>
            </a:r>
            <a:r>
              <a:rPr lang="en-US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reads</a:t>
            </a:r>
            <a:endParaRPr lang="en-US" sz="3200" b="0" strike="noStrik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 </a:t>
            </a:r>
            <a:r>
              <a:rPr lang="en-US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readable 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(not binary) text files</a:t>
            </a: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Referred 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</a:t>
            </a:r>
            <a:r>
              <a:rPr lang="en-US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data</a:t>
            </a: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Fastq</a:t>
            </a: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files are the </a:t>
            </a:r>
            <a:r>
              <a:rPr lang="en-US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diamonds </a:t>
            </a:r>
            <a:r>
              <a:rPr lang="en-US" b="0" strike="noStrike" spc="-1" dirty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any NGS bioinformatics </a:t>
            </a: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</a:t>
            </a:r>
          </a:p>
          <a:p>
            <a:pPr marL="1015920" lvl="1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Compressed and should be kept safe</a:t>
            </a:r>
          </a:p>
          <a:p>
            <a:pPr marL="1015920" lvl="1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557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files</a:t>
            </a:r>
            <a:endParaRPr lang="en-US" sz="3200" b="0" strike="noStrike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TextShape 5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err="1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Fastq</a:t>
            </a: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</a:t>
            </a: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&amp; Files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1350578" y="533185"/>
            <a:ext cx="2725560" cy="298332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6015458" y="161642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6107618" y="216902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4650338" y="165458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6323618" y="135614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5639258" y="178490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5791898" y="193718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6096458" y="224210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8"/>
          <p:cNvSpPr/>
          <p:nvPr/>
        </p:nvSpPr>
        <p:spPr>
          <a:xfrm>
            <a:off x="5486978" y="163226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9"/>
          <p:cNvSpPr/>
          <p:nvPr/>
        </p:nvSpPr>
        <p:spPr>
          <a:xfrm>
            <a:off x="5639258" y="178490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0"/>
          <p:cNvSpPr/>
          <p:nvPr/>
        </p:nvSpPr>
        <p:spPr>
          <a:xfrm>
            <a:off x="5791898" y="193718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1"/>
          <p:cNvSpPr/>
          <p:nvPr/>
        </p:nvSpPr>
        <p:spPr>
          <a:xfrm>
            <a:off x="5944178" y="208946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5912498" y="2345065"/>
            <a:ext cx="457200" cy="44640"/>
          </a:xfrm>
          <a:custGeom>
            <a:avLst/>
            <a:gdLst/>
            <a:ahLst/>
            <a:cxnLst/>
            <a:rect l="0" t="0" r="r" b="b"/>
            <a:pathLst>
              <a:path w="1272" h="126">
                <a:moveTo>
                  <a:pt x="20" y="0"/>
                </a:moveTo>
                <a:cubicBezTo>
                  <a:pt x="10" y="0"/>
                  <a:pt x="0" y="10"/>
                  <a:pt x="0" y="20"/>
                </a:cubicBezTo>
                <a:lnTo>
                  <a:pt x="0" y="104"/>
                </a:lnTo>
                <a:cubicBezTo>
                  <a:pt x="0" y="114"/>
                  <a:pt x="10" y="125"/>
                  <a:pt x="20" y="125"/>
                </a:cubicBezTo>
                <a:lnTo>
                  <a:pt x="1250" y="125"/>
                </a:lnTo>
                <a:cubicBezTo>
                  <a:pt x="1260" y="125"/>
                  <a:pt x="1271" y="114"/>
                  <a:pt x="1271" y="104"/>
                </a:cubicBezTo>
                <a:lnTo>
                  <a:pt x="1271" y="20"/>
                </a:lnTo>
                <a:cubicBezTo>
                  <a:pt x="1271" y="10"/>
                  <a:pt x="1260" y="0"/>
                  <a:pt x="1250" y="0"/>
                </a:cubicBezTo>
                <a:lnTo>
                  <a:pt x="20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3"/>
          <p:cNvSpPr/>
          <p:nvPr/>
        </p:nvSpPr>
        <p:spPr>
          <a:xfrm>
            <a:off x="5226698" y="136730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4"/>
          <p:cNvSpPr/>
          <p:nvPr/>
        </p:nvSpPr>
        <p:spPr>
          <a:xfrm>
            <a:off x="4994858" y="157214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15"/>
          <p:cNvSpPr/>
          <p:nvPr/>
        </p:nvSpPr>
        <p:spPr>
          <a:xfrm>
            <a:off x="6777578" y="220862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6"/>
          <p:cNvSpPr/>
          <p:nvPr/>
        </p:nvSpPr>
        <p:spPr>
          <a:xfrm>
            <a:off x="6160178" y="171326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17"/>
          <p:cNvSpPr/>
          <p:nvPr/>
        </p:nvSpPr>
        <p:spPr>
          <a:xfrm>
            <a:off x="4802618" y="180686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18"/>
          <p:cNvSpPr/>
          <p:nvPr/>
        </p:nvSpPr>
        <p:spPr>
          <a:xfrm>
            <a:off x="4955258" y="195950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5107538" y="211178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5259818" y="226406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1"/>
          <p:cNvSpPr/>
          <p:nvPr/>
        </p:nvSpPr>
        <p:spPr>
          <a:xfrm>
            <a:off x="6682178" y="176402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2"/>
          <p:cNvSpPr/>
          <p:nvPr/>
        </p:nvSpPr>
        <p:spPr>
          <a:xfrm>
            <a:off x="6834818" y="203258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3"/>
          <p:cNvSpPr/>
          <p:nvPr/>
        </p:nvSpPr>
        <p:spPr>
          <a:xfrm>
            <a:off x="5786858" y="142274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24"/>
          <p:cNvSpPr/>
          <p:nvPr/>
        </p:nvSpPr>
        <p:spPr>
          <a:xfrm>
            <a:off x="6834818" y="203258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25"/>
          <p:cNvSpPr/>
          <p:nvPr/>
        </p:nvSpPr>
        <p:spPr>
          <a:xfrm>
            <a:off x="6475898" y="150842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26"/>
          <p:cNvSpPr/>
          <p:nvPr/>
        </p:nvSpPr>
        <p:spPr>
          <a:xfrm>
            <a:off x="6682178" y="1946905"/>
            <a:ext cx="457200" cy="45720"/>
          </a:xfrm>
          <a:custGeom>
            <a:avLst/>
            <a:gdLst/>
            <a:ahLst/>
            <a:cxnLst/>
            <a:rect l="0" t="0" r="r" b="b"/>
            <a:pathLst>
              <a:path w="1272" h="129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6"/>
                </a:lnTo>
                <a:cubicBezTo>
                  <a:pt x="0" y="117"/>
                  <a:pt x="10" y="128"/>
                  <a:pt x="21" y="128"/>
                </a:cubicBezTo>
                <a:lnTo>
                  <a:pt x="1249" y="128"/>
                </a:lnTo>
                <a:cubicBezTo>
                  <a:pt x="1260" y="128"/>
                  <a:pt x="1271" y="117"/>
                  <a:pt x="1271" y="106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27"/>
          <p:cNvSpPr/>
          <p:nvPr/>
        </p:nvSpPr>
        <p:spPr>
          <a:xfrm>
            <a:off x="4772738" y="147674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28"/>
          <p:cNvSpPr/>
          <p:nvPr/>
        </p:nvSpPr>
        <p:spPr>
          <a:xfrm>
            <a:off x="5455298" y="2037265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29"/>
          <p:cNvSpPr/>
          <p:nvPr/>
        </p:nvSpPr>
        <p:spPr>
          <a:xfrm>
            <a:off x="4624778" y="2049865"/>
            <a:ext cx="457200" cy="47520"/>
          </a:xfrm>
          <a:custGeom>
            <a:avLst/>
            <a:gdLst/>
            <a:ahLst/>
            <a:cxnLst/>
            <a:rect l="0" t="0" r="r" b="b"/>
            <a:pathLst>
              <a:path w="1272" h="134">
                <a:moveTo>
                  <a:pt x="22" y="0"/>
                </a:moveTo>
                <a:cubicBezTo>
                  <a:pt x="11" y="0"/>
                  <a:pt x="0" y="11"/>
                  <a:pt x="0" y="22"/>
                </a:cubicBezTo>
                <a:lnTo>
                  <a:pt x="0" y="110"/>
                </a:lnTo>
                <a:cubicBezTo>
                  <a:pt x="0" y="121"/>
                  <a:pt x="11" y="133"/>
                  <a:pt x="22" y="133"/>
                </a:cubicBezTo>
                <a:lnTo>
                  <a:pt x="1248" y="133"/>
                </a:lnTo>
                <a:cubicBezTo>
                  <a:pt x="1259" y="133"/>
                  <a:pt x="1271" y="121"/>
                  <a:pt x="1271" y="110"/>
                </a:cubicBezTo>
                <a:lnTo>
                  <a:pt x="1271" y="22"/>
                </a:lnTo>
                <a:cubicBezTo>
                  <a:pt x="1271" y="11"/>
                  <a:pt x="1259" y="0"/>
                  <a:pt x="1248" y="0"/>
                </a:cubicBezTo>
                <a:lnTo>
                  <a:pt x="22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30"/>
          <p:cNvSpPr/>
          <p:nvPr/>
        </p:nvSpPr>
        <p:spPr>
          <a:xfrm>
            <a:off x="6224978" y="1857985"/>
            <a:ext cx="457200" cy="45720"/>
          </a:xfrm>
          <a:custGeom>
            <a:avLst/>
            <a:gdLst/>
            <a:ahLst/>
            <a:cxnLst/>
            <a:rect l="0" t="0" r="r" b="b"/>
            <a:pathLst>
              <a:path w="1272" h="129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6"/>
                </a:lnTo>
                <a:cubicBezTo>
                  <a:pt x="0" y="117"/>
                  <a:pt x="10" y="128"/>
                  <a:pt x="21" y="128"/>
                </a:cubicBezTo>
                <a:lnTo>
                  <a:pt x="1249" y="128"/>
                </a:lnTo>
                <a:cubicBezTo>
                  <a:pt x="1260" y="128"/>
                  <a:pt x="1271" y="117"/>
                  <a:pt x="1271" y="106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31"/>
          <p:cNvSpPr/>
          <p:nvPr/>
        </p:nvSpPr>
        <p:spPr>
          <a:xfrm rot="16200000">
            <a:off x="5868218" y="2050945"/>
            <a:ext cx="530280" cy="1554480"/>
          </a:xfrm>
          <a:custGeom>
            <a:avLst/>
            <a:gdLst/>
            <a:ahLst/>
            <a:cxnLst/>
            <a:rect l="0" t="0" r="r" b="b"/>
            <a:pathLst>
              <a:path w="1475" h="4320">
                <a:moveTo>
                  <a:pt x="1474" y="0"/>
                </a:moveTo>
                <a:cubicBezTo>
                  <a:pt x="1105" y="0"/>
                  <a:pt x="737" y="179"/>
                  <a:pt x="737" y="359"/>
                </a:cubicBezTo>
                <a:lnTo>
                  <a:pt x="737" y="1799"/>
                </a:lnTo>
                <a:cubicBezTo>
                  <a:pt x="737" y="1979"/>
                  <a:pt x="368" y="2159"/>
                  <a:pt x="0" y="2159"/>
                </a:cubicBezTo>
                <a:cubicBezTo>
                  <a:pt x="368" y="2159"/>
                  <a:pt x="737" y="2339"/>
                  <a:pt x="737" y="2519"/>
                </a:cubicBezTo>
                <a:lnTo>
                  <a:pt x="737" y="3959"/>
                </a:lnTo>
                <a:cubicBezTo>
                  <a:pt x="737" y="4139"/>
                  <a:pt x="1105" y="4319"/>
                  <a:pt x="1474" y="4319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TextShape 33"/>
          <p:cNvSpPr txBox="1"/>
          <p:nvPr/>
        </p:nvSpPr>
        <p:spPr>
          <a:xfrm>
            <a:off x="5722058" y="3186025"/>
            <a:ext cx="9144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Reads</a:t>
            </a:r>
          </a:p>
        </p:txBody>
      </p:sp>
      <p:sp>
        <p:nvSpPr>
          <p:cNvPr id="78" name="CustomShape 35"/>
          <p:cNvSpPr/>
          <p:nvPr/>
        </p:nvSpPr>
        <p:spPr>
          <a:xfrm>
            <a:off x="4167578" y="1721905"/>
            <a:ext cx="365760" cy="182880"/>
          </a:xfrm>
          <a:custGeom>
            <a:avLst/>
            <a:gdLst/>
            <a:ahLst/>
            <a:cxnLst/>
            <a:rect l="0" t="0" r="r" b="b"/>
            <a:pathLst>
              <a:path w="1018" h="510">
                <a:moveTo>
                  <a:pt x="0" y="127"/>
                </a:moveTo>
                <a:lnTo>
                  <a:pt x="762" y="127"/>
                </a:lnTo>
                <a:lnTo>
                  <a:pt x="762" y="0"/>
                </a:lnTo>
                <a:lnTo>
                  <a:pt x="1017" y="254"/>
                </a:lnTo>
                <a:lnTo>
                  <a:pt x="762" y="509"/>
                </a:lnTo>
                <a:lnTo>
                  <a:pt x="76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30760" y="1514880"/>
            <a:ext cx="8402040" cy="4520160"/>
          </a:xfrm>
          <a:custGeom>
            <a:avLst/>
            <a:gdLst/>
            <a:ahLst/>
            <a:cxnLst/>
            <a:rect l="l" t="t" r="r" b="b"/>
            <a:pathLst>
              <a:path w="22859" h="10348">
                <a:moveTo>
                  <a:pt x="0" y="0"/>
                </a:moveTo>
                <a:lnTo>
                  <a:pt x="22859" y="0"/>
                </a:lnTo>
                <a:lnTo>
                  <a:pt x="22859" y="10348"/>
                </a:lnTo>
                <a:lnTo>
                  <a:pt x="0" y="1034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240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score (Q-score) is a </a:t>
            </a:r>
            <a:r>
              <a:rPr lang="nl-BE" b="0" strike="noStrike" spc="-1" dirty="0" err="1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</a:t>
            </a:r>
            <a:r>
              <a:rPr lang="nl-BE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probability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error in base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calling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/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It serves as a compact way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communicate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</a:t>
            </a: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small error </a:t>
            </a:r>
            <a:r>
              <a:rPr lang="nl-BE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probabilities</a:t>
            </a:r>
            <a:endParaRPr lang="en-US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8000" lvl="1" indent="-2808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 = 10^(–Q/10)</a:t>
            </a:r>
            <a:endParaRPr lang="en-US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8000" lvl="1" indent="-2808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Q = –10 log10(P)</a:t>
            </a:r>
            <a:endParaRPr lang="en-US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80"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Reads: Base Calling Quality 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78137" y="1043397"/>
            <a:ext cx="1828800" cy="1109416"/>
          </a:xfrm>
          <a:prstGeom prst="roundRect">
            <a:avLst/>
          </a:prstGeom>
          <a:solidFill>
            <a:srgbClr val="193C6A"/>
          </a:solidFill>
          <a:ln>
            <a:solidFill>
              <a:srgbClr val="00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Probabilistic Database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3249720" y="3999090"/>
            <a:ext cx="5894280" cy="1703160"/>
          </a:xfrm>
          <a:prstGeom prst="rect">
            <a:avLst/>
          </a:prstGeom>
          <a:ln>
            <a:noFill/>
          </a:ln>
        </p:spPr>
      </p:pic>
      <p:sp>
        <p:nvSpPr>
          <p:cNvPr id="9" name="CustomShape 8"/>
          <p:cNvSpPr/>
          <p:nvPr/>
        </p:nvSpPr>
        <p:spPr>
          <a:xfrm>
            <a:off x="7807252" y="4403362"/>
            <a:ext cx="1306440" cy="152280"/>
          </a:xfrm>
          <a:custGeom>
            <a:avLst/>
            <a:gdLst/>
            <a:ahLst/>
            <a:cxnLst/>
            <a:rect l="0" t="0" r="r" b="b"/>
            <a:pathLst>
              <a:path w="3631" h="425">
                <a:moveTo>
                  <a:pt x="7" y="0"/>
                </a:moveTo>
                <a:cubicBezTo>
                  <a:pt x="3" y="0"/>
                  <a:pt x="0" y="3"/>
                  <a:pt x="0" y="7"/>
                </a:cubicBezTo>
                <a:lnTo>
                  <a:pt x="0" y="416"/>
                </a:lnTo>
                <a:cubicBezTo>
                  <a:pt x="0" y="420"/>
                  <a:pt x="3" y="424"/>
                  <a:pt x="7" y="424"/>
                </a:cubicBezTo>
                <a:lnTo>
                  <a:pt x="3622" y="424"/>
                </a:lnTo>
                <a:cubicBezTo>
                  <a:pt x="3626" y="424"/>
                  <a:pt x="3630" y="420"/>
                  <a:pt x="3630" y="416"/>
                </a:cubicBezTo>
                <a:lnTo>
                  <a:pt x="3630" y="7"/>
                </a:lnTo>
                <a:cubicBezTo>
                  <a:pt x="3630" y="3"/>
                  <a:pt x="3626" y="0"/>
                  <a:pt x="3622" y="0"/>
                </a:cubicBezTo>
                <a:lnTo>
                  <a:pt x="7" y="0"/>
                </a:lnTo>
              </a:path>
            </a:pathLst>
          </a:custGeom>
          <a:noFill/>
          <a:ln w="25560">
            <a:solidFill>
              <a:srgbClr val="FF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9"/>
          <p:cNvSpPr/>
          <p:nvPr/>
        </p:nvSpPr>
        <p:spPr>
          <a:xfrm>
            <a:off x="7806610" y="4936702"/>
            <a:ext cx="1306440" cy="152280"/>
          </a:xfrm>
          <a:custGeom>
            <a:avLst/>
            <a:gdLst/>
            <a:ahLst/>
            <a:cxnLst/>
            <a:rect l="0" t="0" r="r" b="b"/>
            <a:pathLst>
              <a:path w="3631" h="425">
                <a:moveTo>
                  <a:pt x="7" y="0"/>
                </a:moveTo>
                <a:cubicBezTo>
                  <a:pt x="3" y="0"/>
                  <a:pt x="0" y="3"/>
                  <a:pt x="0" y="7"/>
                </a:cubicBezTo>
                <a:lnTo>
                  <a:pt x="0" y="416"/>
                </a:lnTo>
                <a:cubicBezTo>
                  <a:pt x="0" y="420"/>
                  <a:pt x="3" y="424"/>
                  <a:pt x="7" y="424"/>
                </a:cubicBezTo>
                <a:lnTo>
                  <a:pt x="3622" y="424"/>
                </a:lnTo>
                <a:cubicBezTo>
                  <a:pt x="3626" y="424"/>
                  <a:pt x="3630" y="420"/>
                  <a:pt x="3630" y="416"/>
                </a:cubicBezTo>
                <a:lnTo>
                  <a:pt x="3630" y="7"/>
                </a:lnTo>
                <a:cubicBezTo>
                  <a:pt x="3630" y="3"/>
                  <a:pt x="3626" y="0"/>
                  <a:pt x="3622" y="0"/>
                </a:cubicBezTo>
                <a:lnTo>
                  <a:pt x="7" y="0"/>
                </a:lnTo>
              </a:path>
            </a:pathLst>
          </a:custGeom>
          <a:noFill/>
          <a:ln w="25560">
            <a:solidFill>
              <a:srgbClr val="FF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61974" y="1057680"/>
            <a:ext cx="5045103" cy="889740"/>
          </a:xfrm>
          <a:prstGeom prst="rect">
            <a:avLst/>
          </a:prstGeom>
          <a:ln>
            <a:noFill/>
          </a:ln>
        </p:spPr>
      </p:pic>
      <p:sp>
        <p:nvSpPr>
          <p:cNvPr id="12" name="CustomShape 2"/>
          <p:cNvSpPr/>
          <p:nvPr/>
        </p:nvSpPr>
        <p:spPr>
          <a:xfrm>
            <a:off x="301435" y="4460575"/>
            <a:ext cx="1218960" cy="1137960"/>
          </a:xfrm>
          <a:custGeom>
            <a:avLst/>
            <a:gdLst/>
            <a:ahLst/>
            <a:cxnLst/>
            <a:rect l="l" t="t" r="r" b="b"/>
            <a:pathLst>
              <a:path w="22859" h="10348">
                <a:moveTo>
                  <a:pt x="0" y="0"/>
                </a:moveTo>
                <a:lnTo>
                  <a:pt x="22859" y="0"/>
                </a:lnTo>
                <a:lnTo>
                  <a:pt x="22859" y="10348"/>
                </a:lnTo>
                <a:lnTo>
                  <a:pt x="0" y="1034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Base: 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ASCII: 67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Q: 34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P: 0.00040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1664655" y="4460575"/>
            <a:ext cx="1660680" cy="1211400"/>
          </a:xfrm>
          <a:custGeom>
            <a:avLst/>
            <a:gdLst/>
            <a:ahLst/>
            <a:cxnLst/>
            <a:rect l="l" t="t" r="r" b="b"/>
            <a:pathLst>
              <a:path w="7366" h="5027">
                <a:moveTo>
                  <a:pt x="0" y="0"/>
                </a:moveTo>
                <a:lnTo>
                  <a:pt x="7366" y="0"/>
                </a:lnTo>
                <a:lnTo>
                  <a:pt x="7366" y="5027"/>
                </a:lnTo>
                <a:lnTo>
                  <a:pt x="0" y="50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0952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Base: 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ASCII: 71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Q: 38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952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P: 0.00016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6"/>
          <p:cNvSpPr/>
          <p:nvPr/>
        </p:nvSpPr>
        <p:spPr>
          <a:xfrm>
            <a:off x="842414" y="1260982"/>
            <a:ext cx="137003" cy="639720"/>
          </a:xfrm>
          <a:custGeom>
            <a:avLst/>
            <a:gdLst/>
            <a:ahLst/>
            <a:cxnLst/>
            <a:rect l="0" t="0" r="r" b="b"/>
            <a:pathLst>
              <a:path w="258" h="1778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773"/>
                </a:lnTo>
                <a:cubicBezTo>
                  <a:pt x="0" y="1775"/>
                  <a:pt x="2" y="1777"/>
                  <a:pt x="4" y="1777"/>
                </a:cubicBezTo>
                <a:lnTo>
                  <a:pt x="252" y="1777"/>
                </a:lnTo>
                <a:cubicBezTo>
                  <a:pt x="254" y="1777"/>
                  <a:pt x="257" y="1775"/>
                  <a:pt x="257" y="1773"/>
                </a:cubicBezTo>
                <a:lnTo>
                  <a:pt x="257" y="4"/>
                </a:lnTo>
                <a:cubicBezTo>
                  <a:pt x="257" y="2"/>
                  <a:pt x="254" y="0"/>
                  <a:pt x="252" y="0"/>
                </a:cubicBezTo>
                <a:lnTo>
                  <a:pt x="4" y="0"/>
                </a:lnTo>
              </a:path>
            </a:pathLst>
          </a:custGeom>
          <a:noFill/>
          <a:ln w="25560">
            <a:solidFill>
              <a:srgbClr val="FF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7"/>
          <p:cNvSpPr/>
          <p:nvPr/>
        </p:nvSpPr>
        <p:spPr>
          <a:xfrm>
            <a:off x="2100552" y="1267102"/>
            <a:ext cx="131103" cy="639720"/>
          </a:xfrm>
          <a:custGeom>
            <a:avLst/>
            <a:gdLst/>
            <a:ahLst/>
            <a:cxnLst/>
            <a:rect l="0" t="0" r="r" b="b"/>
            <a:pathLst>
              <a:path w="258" h="1778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773"/>
                </a:lnTo>
                <a:cubicBezTo>
                  <a:pt x="0" y="1775"/>
                  <a:pt x="2" y="1777"/>
                  <a:pt x="4" y="1777"/>
                </a:cubicBezTo>
                <a:lnTo>
                  <a:pt x="252" y="1777"/>
                </a:lnTo>
                <a:cubicBezTo>
                  <a:pt x="254" y="1777"/>
                  <a:pt x="257" y="1775"/>
                  <a:pt x="257" y="1773"/>
                </a:cubicBezTo>
                <a:lnTo>
                  <a:pt x="257" y="4"/>
                </a:lnTo>
                <a:cubicBezTo>
                  <a:pt x="257" y="2"/>
                  <a:pt x="254" y="0"/>
                  <a:pt x="252" y="0"/>
                </a:cubicBezTo>
                <a:lnTo>
                  <a:pt x="4" y="0"/>
                </a:lnTo>
              </a:path>
            </a:pathLst>
          </a:custGeom>
          <a:noFill/>
          <a:ln w="25560">
            <a:solidFill>
              <a:srgbClr val="FF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29"/>
          <p:cNvSpPr/>
          <p:nvPr/>
        </p:nvSpPr>
        <p:spPr>
          <a:xfrm>
            <a:off x="2728389" y="794218"/>
            <a:ext cx="457200" cy="47520"/>
          </a:xfrm>
          <a:custGeom>
            <a:avLst/>
            <a:gdLst/>
            <a:ahLst/>
            <a:cxnLst/>
            <a:rect l="0" t="0" r="r" b="b"/>
            <a:pathLst>
              <a:path w="1272" h="134">
                <a:moveTo>
                  <a:pt x="22" y="0"/>
                </a:moveTo>
                <a:cubicBezTo>
                  <a:pt x="11" y="0"/>
                  <a:pt x="0" y="11"/>
                  <a:pt x="0" y="22"/>
                </a:cubicBezTo>
                <a:lnTo>
                  <a:pt x="0" y="110"/>
                </a:lnTo>
                <a:cubicBezTo>
                  <a:pt x="0" y="121"/>
                  <a:pt x="11" y="133"/>
                  <a:pt x="22" y="133"/>
                </a:cubicBezTo>
                <a:lnTo>
                  <a:pt x="1248" y="133"/>
                </a:lnTo>
                <a:cubicBezTo>
                  <a:pt x="1259" y="133"/>
                  <a:pt x="1271" y="121"/>
                  <a:pt x="1271" y="110"/>
                </a:cubicBezTo>
                <a:lnTo>
                  <a:pt x="1271" y="22"/>
                </a:lnTo>
                <a:cubicBezTo>
                  <a:pt x="1271" y="11"/>
                  <a:pt x="1259" y="0"/>
                  <a:pt x="1248" y="0"/>
                </a:cubicBezTo>
                <a:lnTo>
                  <a:pt x="22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05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973080" y="1771560"/>
            <a:ext cx="7347960" cy="2983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342720" indent="-341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Single-Cell </a:t>
            </a:r>
            <a:r>
              <a:rPr lang="en-US" sz="2400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bioinformatics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why?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NGS bioinformatics </a:t>
            </a:r>
            <a:r>
              <a:rPr lang="en-US" sz="2400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400" b="0" strike="noStrike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oncepts and terminology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Single-cel</a:t>
            </a:r>
            <a:r>
              <a:rPr lang="en-US" sz="2400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lang="en-US" sz="2400" spc="-1" dirty="0" err="1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RNASeq</a:t>
            </a:r>
            <a:r>
              <a:rPr lang="en-US" sz="2400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bioinformatics </a:t>
            </a:r>
            <a:r>
              <a:rPr lang="en-US" sz="2400" b="0" strike="noStrike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pipelines</a:t>
            </a:r>
          </a:p>
          <a:p>
            <a:pPr marL="1440">
              <a:buClr>
                <a:srgbClr val="000000"/>
              </a:buClr>
              <a:buSzPct val="45000"/>
            </a:pPr>
            <a:endParaRPr lang="en-US" sz="2400" b="0" strike="noStrike" spc="-1" dirty="0" smtClean="0">
              <a:solidFill>
                <a:srgbClr val="0033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33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start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25560" y="-4608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Overview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Is My Sequencing OK? </a:t>
            </a:r>
            <a:r>
              <a:rPr lang="en-US" sz="4000" spc="-97" dirty="0" err="1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FastQC</a:t>
            </a: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Report</a:t>
            </a:r>
            <a:endParaRPr lang="en-US" sz="4000" spc="-97" dirty="0">
              <a:solidFill>
                <a:srgbClr val="0082B9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41621" y="858741"/>
            <a:ext cx="6559826" cy="48264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7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spc="-97" dirty="0" err="1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FastQC</a:t>
            </a:r>
            <a:r>
              <a:rPr lang="en-US" sz="4000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Report</a:t>
            </a:r>
            <a:endParaRPr lang="en-US" sz="4000" spc="-97" dirty="0">
              <a:solidFill>
                <a:srgbClr val="0082B9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01" y="842837"/>
            <a:ext cx="6812943" cy="51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509"/>
          <p:cNvPicPr/>
          <p:nvPr/>
        </p:nvPicPr>
        <p:blipFill>
          <a:blip r:embed="rId2"/>
          <a:stretch/>
        </p:blipFill>
        <p:spPr>
          <a:xfrm>
            <a:off x="-99279" y="-70200"/>
            <a:ext cx="9480960" cy="7111080"/>
          </a:xfrm>
          <a:prstGeom prst="rect">
            <a:avLst/>
          </a:prstGeom>
          <a:ln>
            <a:noFill/>
          </a:ln>
        </p:spPr>
      </p:pic>
      <p:sp>
        <p:nvSpPr>
          <p:cNvPr id="2" name="Explosion 2 1"/>
          <p:cNvSpPr/>
          <p:nvPr/>
        </p:nvSpPr>
        <p:spPr>
          <a:xfrm>
            <a:off x="6628903" y="4064276"/>
            <a:ext cx="2003729" cy="2297927"/>
          </a:xfrm>
          <a:prstGeom prst="irregularSeal2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xplosion 2 3"/>
          <p:cNvSpPr/>
          <p:nvPr/>
        </p:nvSpPr>
        <p:spPr>
          <a:xfrm>
            <a:off x="176254" y="271669"/>
            <a:ext cx="2003729" cy="2297927"/>
          </a:xfrm>
          <a:prstGeom prst="irregularSeal2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1058849" y="4742953"/>
            <a:ext cx="2003729" cy="2297927"/>
          </a:xfrm>
          <a:prstGeom prst="irregularSeal2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7753" y="505299"/>
            <a:ext cx="4318800" cy="2983479"/>
          </a:xfrm>
          <a:prstGeom prst="roundRect">
            <a:avLst/>
          </a:prstGeom>
          <a:solidFill>
            <a:srgbClr val="193C6A">
              <a:alpha val="56000"/>
            </a:srgbClr>
          </a:solidFill>
          <a:ln>
            <a:solidFill>
              <a:srgbClr val="00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Reads are: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 dirty="0" smtClean="0"/>
              <a:t>Unordered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 dirty="0" smtClean="0"/>
              <a:t>Incomplete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 dirty="0" smtClean="0"/>
              <a:t>Redundant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094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25560" y="20592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Alignment (or Mapping)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995640" y="196092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Demultiplexing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995640" y="3286440"/>
            <a:ext cx="1406520" cy="43956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2342520" y="51562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3949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Differential 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4631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Cell Identification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Line 8"/>
          <p:cNvCxnSpPr/>
          <p:nvPr/>
        </p:nvCxnSpPr>
        <p:spPr>
          <a:xfrm flipH="1">
            <a:off x="4700520" y="1719720"/>
            <a:ext cx="5040" cy="241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2" name="Line 9"/>
          <p:cNvCxnSpPr/>
          <p:nvPr/>
        </p:nvCxnSpPr>
        <p:spPr>
          <a:xfrm>
            <a:off x="4698720" y="2401560"/>
            <a:ext cx="2160" cy="259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3" name="Line 10"/>
          <p:cNvCxnSpPr/>
          <p:nvPr/>
        </p:nvCxnSpPr>
        <p:spPr>
          <a:xfrm>
            <a:off x="4698720" y="3100680"/>
            <a:ext cx="2160" cy="186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4" name="Line 11"/>
          <p:cNvCxnSpPr>
            <a:stCxn id="6" idx="2"/>
          </p:cNvCxnSpPr>
          <p:nvPr/>
        </p:nvCxnSpPr>
        <p:spPr>
          <a:xfrm flipH="1">
            <a:off x="2011680" y="3726000"/>
            <a:ext cx="268740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5" name="Line 12"/>
          <p:cNvCxnSpPr>
            <a:stCxn id="6" idx="2"/>
          </p:cNvCxnSpPr>
          <p:nvPr/>
        </p:nvCxnSpPr>
        <p:spPr>
          <a:xfrm>
            <a:off x="4698720" y="3726000"/>
            <a:ext cx="243396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6" name="Line 13"/>
          <p:cNvCxnSpPr/>
          <p:nvPr/>
        </p:nvCxnSpPr>
        <p:spPr>
          <a:xfrm flipH="1">
            <a:off x="914400" y="4789800"/>
            <a:ext cx="1160640" cy="36720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7" name="Line 14"/>
          <p:cNvCxnSpPr>
            <a:endCxn id="7" idx="0"/>
          </p:cNvCxnSpPr>
          <p:nvPr/>
        </p:nvCxnSpPr>
        <p:spPr>
          <a:xfrm>
            <a:off x="2074680" y="4789800"/>
            <a:ext cx="971280" cy="3668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8" name="Line 15"/>
          <p:cNvCxnSpPr>
            <a:endCxn id="8" idx="0"/>
          </p:cNvCxnSpPr>
          <p:nvPr/>
        </p:nvCxnSpPr>
        <p:spPr>
          <a:xfrm flipH="1">
            <a:off x="6098040" y="4789800"/>
            <a:ext cx="103464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9" name="Line 16"/>
          <p:cNvCxnSpPr>
            <a:endCxn id="9" idx="0"/>
          </p:cNvCxnSpPr>
          <p:nvPr/>
        </p:nvCxnSpPr>
        <p:spPr>
          <a:xfrm>
            <a:off x="7132320" y="4789800"/>
            <a:ext cx="103428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sp>
        <p:nvSpPr>
          <p:cNvPr id="22" name="CustomShape 19"/>
          <p:cNvSpPr/>
          <p:nvPr/>
        </p:nvSpPr>
        <p:spPr>
          <a:xfrm>
            <a:off x="4002120" y="12801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20"/>
          <p:cNvSpPr/>
          <p:nvPr/>
        </p:nvSpPr>
        <p:spPr>
          <a:xfrm>
            <a:off x="530352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18288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3995640" y="26517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Fastq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>
            <a:off x="6400800" y="43498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5"/>
          <p:cNvSpPr/>
          <p:nvPr/>
        </p:nvSpPr>
        <p:spPr>
          <a:xfrm>
            <a:off x="252540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6"/>
          <p:cNvSpPr/>
          <p:nvPr/>
        </p:nvSpPr>
        <p:spPr>
          <a:xfrm>
            <a:off x="521208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23"/>
          <p:cNvSpPr/>
          <p:nvPr/>
        </p:nvSpPr>
        <p:spPr>
          <a:xfrm>
            <a:off x="1431900" y="4326647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Variant Calling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23"/>
          <p:cNvSpPr/>
          <p:nvPr/>
        </p:nvSpPr>
        <p:spPr>
          <a:xfrm>
            <a:off x="274320" y="5153479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41000" y="1188720"/>
            <a:ext cx="8520120" cy="57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"/>
          <p:cNvSpPr/>
          <p:nvPr/>
        </p:nvSpPr>
        <p:spPr>
          <a:xfrm>
            <a:off x="1870334" y="672870"/>
            <a:ext cx="5429251" cy="126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Mapping: Process of aligning reads </a:t>
            </a:r>
            <a:r>
              <a:rPr lang="en-US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 a reference sequence, whether the reference is a complete genome, transcriptome, or </a:t>
            </a:r>
            <a:r>
              <a:rPr lang="en-US" b="0" i="1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 novo</a:t>
            </a:r>
            <a:r>
              <a:rPr lang="en-US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assembly.</a:t>
            </a:r>
            <a:endParaRPr lang="en-US" sz="3200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--http://sfg.stanford.edu/mapping.html</a:t>
            </a:r>
            <a:endParaRPr lang="en-US" sz="3200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Picture 454"/>
          <p:cNvPicPr/>
          <p:nvPr/>
        </p:nvPicPr>
        <p:blipFill>
          <a:blip r:embed="rId2"/>
          <a:stretch/>
        </p:blipFill>
        <p:spPr>
          <a:xfrm>
            <a:off x="1517246" y="2237217"/>
            <a:ext cx="5711914" cy="3151164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441000" y="5268600"/>
            <a:ext cx="50562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TextShape 4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 to Reference Genome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248" y="5743977"/>
            <a:ext cx="813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Identification of location in the genome the sequenced fragment arises from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0400" y="2423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03520" y="258768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783800" y="2712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962400" y="314639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519160" y="278748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92440" y="2492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747760" y="2286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179840" y="271152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7295759" y="27874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7541639" y="26254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497360" y="28782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2545920" y="274319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18680" y="27511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622479" y="2693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2091960" y="24526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7679880" y="3311279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7176600" y="30477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6994079" y="2627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7286040" y="235260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7179840" y="245268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7067160" y="295740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4998600" y="3452759"/>
            <a:ext cx="3962520" cy="76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5303520" y="29779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5622479" y="30686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5747760" y="314639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5532120" y="3213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5379480" y="3300479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1407600" y="2881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5519160" y="24001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1329840" y="34542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1560239" y="30337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5379480" y="2862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864800" y="3338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017439" y="34909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255320" y="27288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7" name="AutoShape 37"/>
          <p:cNvSpPr/>
          <p:nvPr/>
        </p:nvSpPr>
        <p:spPr>
          <a:xfrm>
            <a:off x="1407600" y="2881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8" name="AutoShape 38"/>
          <p:cNvSpPr/>
          <p:nvPr/>
        </p:nvSpPr>
        <p:spPr>
          <a:xfrm>
            <a:off x="1560239" y="30337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1712519" y="3186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864800" y="3338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2017439" y="34909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641720" y="2975039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7637040" y="30621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7203600" y="3259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7459200" y="317664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6975000" y="3341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872640" y="26683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7092360" y="25365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7589519" y="2541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2545920" y="33051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3296880" y="29368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1928519" y="28098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570960" y="29034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723599" y="30556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875879" y="32083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1028159" y="3360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7" name="AutoShape 57"/>
          <p:cNvSpPr/>
          <p:nvPr/>
        </p:nvSpPr>
        <p:spPr>
          <a:xfrm>
            <a:off x="2450520" y="28605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8" name="AutoShape 58"/>
          <p:cNvSpPr/>
          <p:nvPr/>
        </p:nvSpPr>
        <p:spPr>
          <a:xfrm>
            <a:off x="2603160" y="31287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9" name="AutoShape 59"/>
          <p:cNvSpPr/>
          <p:nvPr/>
        </p:nvSpPr>
        <p:spPr>
          <a:xfrm>
            <a:off x="3003120" y="28573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0" name="AutoShape 60"/>
          <p:cNvSpPr/>
          <p:nvPr/>
        </p:nvSpPr>
        <p:spPr>
          <a:xfrm>
            <a:off x="1555199" y="2519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1" name="AutoShape 61"/>
          <p:cNvSpPr/>
          <p:nvPr/>
        </p:nvSpPr>
        <p:spPr>
          <a:xfrm>
            <a:off x="2603160" y="312875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2244240" y="26049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AutoShape 63"/>
          <p:cNvSpPr/>
          <p:nvPr/>
        </p:nvSpPr>
        <p:spPr>
          <a:xfrm>
            <a:off x="3060360" y="238284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2907720" y="26226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5" name="AutoShape 65"/>
          <p:cNvSpPr/>
          <p:nvPr/>
        </p:nvSpPr>
        <p:spPr>
          <a:xfrm>
            <a:off x="2450520" y="3043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6" name="AutoShape 66"/>
          <p:cNvSpPr/>
          <p:nvPr/>
        </p:nvSpPr>
        <p:spPr>
          <a:xfrm>
            <a:off x="3169800" y="30430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7" name="AutoShape 67"/>
          <p:cNvSpPr/>
          <p:nvPr/>
        </p:nvSpPr>
        <p:spPr>
          <a:xfrm>
            <a:off x="3247559" y="2516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8" name="AutoShape 68"/>
          <p:cNvSpPr/>
          <p:nvPr/>
        </p:nvSpPr>
        <p:spPr>
          <a:xfrm>
            <a:off x="3136320" y="32414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9" name="AutoShape 69"/>
          <p:cNvSpPr/>
          <p:nvPr/>
        </p:nvSpPr>
        <p:spPr>
          <a:xfrm>
            <a:off x="1631520" y="23749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0" name="AutoShape 70"/>
          <p:cNvSpPr/>
          <p:nvPr/>
        </p:nvSpPr>
        <p:spPr>
          <a:xfrm>
            <a:off x="583920" y="23256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1" name="AutoShape 71"/>
          <p:cNvSpPr/>
          <p:nvPr/>
        </p:nvSpPr>
        <p:spPr>
          <a:xfrm>
            <a:off x="540720" y="257328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AutoShape 72"/>
          <p:cNvSpPr/>
          <p:nvPr/>
        </p:nvSpPr>
        <p:spPr>
          <a:xfrm>
            <a:off x="2476080" y="2333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1223639" y="3133800"/>
            <a:ext cx="457200" cy="45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AutoShape 74"/>
          <p:cNvSpPr/>
          <p:nvPr/>
        </p:nvSpPr>
        <p:spPr>
          <a:xfrm>
            <a:off x="453600" y="31478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AutoShape 75"/>
          <p:cNvSpPr/>
          <p:nvPr/>
        </p:nvSpPr>
        <p:spPr>
          <a:xfrm>
            <a:off x="2817360" y="349091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AutoShape 76"/>
          <p:cNvSpPr/>
          <p:nvPr/>
        </p:nvSpPr>
        <p:spPr>
          <a:xfrm>
            <a:off x="1993320" y="29541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 Box 77"/>
          <p:cNvSpPr/>
          <p:nvPr/>
        </p:nvSpPr>
        <p:spPr>
          <a:xfrm>
            <a:off x="4939920" y="3543120"/>
            <a:ext cx="2273400" cy="276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 genome</a:t>
            </a:r>
          </a:p>
        </p:txBody>
      </p:sp>
      <p:sp>
        <p:nvSpPr>
          <p:cNvPr id="78" name="Text Box 78"/>
          <p:cNvSpPr/>
          <p:nvPr/>
        </p:nvSpPr>
        <p:spPr>
          <a:xfrm>
            <a:off x="1333080" y="3717720"/>
            <a:ext cx="1511279" cy="458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200" dirty="0" err="1" smtClean="0"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Sc</a:t>
            </a:r>
            <a:r>
              <a:rPr lang="nl-BE" sz="1200" b="0" i="0" u="none" strike="noStrike" kern="1200" cap="none" dirty="0" err="1" smtClean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RNA-Seq</a:t>
            </a:r>
            <a:r>
              <a:rPr lang="nl-BE" sz="1200" b="0" i="0" u="none" strike="noStrike" kern="1200" cap="none" dirty="0" smtClean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12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endParaRPr lang="nl-BE" sz="1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Text Box 79"/>
          <p:cNvSpPr/>
          <p:nvPr/>
        </p:nvSpPr>
        <p:spPr>
          <a:xfrm>
            <a:off x="5984280" y="3840120"/>
            <a:ext cx="153828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Alignment</a:t>
            </a:r>
          </a:p>
        </p:txBody>
      </p:sp>
      <p:sp>
        <p:nvSpPr>
          <p:cNvPr id="80" name="AutoShape 80"/>
          <p:cNvSpPr/>
          <p:nvPr/>
        </p:nvSpPr>
        <p:spPr>
          <a:xfrm>
            <a:off x="4195440" y="2809800"/>
            <a:ext cx="533160" cy="318960"/>
          </a:xfrm>
          <a:custGeom>
            <a:avLst>
              <a:gd name="f0" fmla="val 15139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Titel 1"/>
          <p:cNvSpPr txBox="1">
            <a:spLocks noGrp="1"/>
          </p:cNvSpPr>
          <p:nvPr>
            <p:ph type="title" idx="4294967295"/>
          </p:nvPr>
        </p:nvSpPr>
        <p:spPr>
          <a:xfrm>
            <a:off x="25920" y="2304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 dirty="0" err="1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scRNA-Seq</a:t>
            </a:r>
            <a:r>
              <a:rPr lang="en-US" sz="4000" spc="-96" dirty="0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Reads </a:t>
            </a:r>
            <a:r>
              <a:rPr lang="en-US" sz="4000" spc="-96" dirty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to Alignment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303520" y="3445099"/>
            <a:ext cx="846142" cy="8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930536" y="3444838"/>
            <a:ext cx="1286185" cy="90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1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72" r="12985" b="9710"/>
          <a:stretch/>
        </p:blipFill>
        <p:spPr>
          <a:xfrm>
            <a:off x="403051" y="318052"/>
            <a:ext cx="8273198" cy="55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99080" y="867600"/>
            <a:ext cx="8229600" cy="3724200"/>
          </a:xfrm>
          <a:custGeom>
            <a:avLst/>
            <a:gdLst/>
            <a:ahLst/>
            <a:cxnLst/>
            <a:rect l="l" t="t" r="r" b="b"/>
            <a:pathLst>
              <a:path w="22859" h="10348">
                <a:moveTo>
                  <a:pt x="0" y="0"/>
                </a:moveTo>
                <a:lnTo>
                  <a:pt x="22859" y="0"/>
                </a:lnTo>
                <a:lnTo>
                  <a:pt x="22859" y="10348"/>
                </a:lnTo>
                <a:lnTo>
                  <a:pt x="0" y="1034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240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0960" indent="-209520"/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5160" lvl="1" indent="-21564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lang="nl-BE" sz="2400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Hum</a:t>
            </a:r>
            <a:r>
              <a:rPr lang="nl-BE" sz="2400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an-</a:t>
            </a:r>
            <a:r>
              <a:rPr lang="nl-BE" sz="2400" b="0" strike="noStrike" spc="-1" dirty="0" err="1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readable</a:t>
            </a:r>
            <a:r>
              <a:rPr lang="nl-BE" sz="2400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lang="nl-BE" sz="2400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nucleotide </a:t>
            </a:r>
            <a:r>
              <a:rPr lang="nl-BE" sz="2400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sequence</a:t>
            </a:r>
            <a:endParaRPr lang="en-US" sz="2400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5160" lvl="1" indent="-21564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lang="nl-BE" sz="2400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Species </a:t>
            </a:r>
            <a:r>
              <a:rPr lang="nl-BE" sz="2400" b="0" strike="noStrike" spc="-1" dirty="0" err="1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dependent</a:t>
            </a:r>
            <a:r>
              <a:rPr lang="nl-BE" sz="2400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; human </a:t>
            </a:r>
            <a:r>
              <a:rPr lang="nl-BE" sz="2400" b="0" strike="noStrike" spc="-1" dirty="0" err="1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genome</a:t>
            </a:r>
            <a:r>
              <a:rPr lang="nl-BE" sz="2400" b="0" strike="noStrike" spc="-1" dirty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: </a:t>
            </a:r>
            <a:r>
              <a:rPr lang="nl-BE" sz="2400" b="0" strike="noStrike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~</a:t>
            </a:r>
            <a:r>
              <a:rPr lang="en-US" sz="2400" b="0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3.000.000.000bp</a:t>
            </a:r>
          </a:p>
          <a:p>
            <a:pPr marL="425160" lvl="1" indent="-21564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lang="nl-BE" sz="2400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Hg19, </a:t>
            </a:r>
            <a:r>
              <a:rPr lang="nl-BE" sz="24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Hg38</a:t>
            </a:r>
            <a:r>
              <a:rPr lang="nl-BE" sz="2400" spc="-1" dirty="0" smtClean="0">
                <a:solidFill>
                  <a:srgbClr val="193C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Hg39</a:t>
            </a:r>
            <a:endParaRPr lang="en-US" sz="2400" b="0" strike="noStrike" spc="-1" dirty="0">
              <a:solidFill>
                <a:srgbClr val="193C6A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5160" lvl="1" indent="-215640">
              <a:lnSpc>
                <a:spcPct val="100000"/>
              </a:lnSpc>
            </a:pP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09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Picture 450"/>
          <p:cNvPicPr/>
          <p:nvPr/>
        </p:nvPicPr>
        <p:blipFill>
          <a:blip r:embed="rId2"/>
          <a:stretch/>
        </p:blipFill>
        <p:spPr>
          <a:xfrm>
            <a:off x="2766650" y="2499985"/>
            <a:ext cx="3749040" cy="3542400"/>
          </a:xfrm>
          <a:prstGeom prst="rect">
            <a:avLst/>
          </a:prstGeom>
          <a:ln>
            <a:noFill/>
          </a:ln>
        </p:spPr>
      </p:pic>
      <p:sp>
        <p:nvSpPr>
          <p:cNvPr id="452" name="TextShape 2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Sequence in Fasta Format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AutoShape 23"/>
          <p:cNvSpPr/>
          <p:nvPr/>
        </p:nvSpPr>
        <p:spPr>
          <a:xfrm>
            <a:off x="1229041" y="867600"/>
            <a:ext cx="6373498" cy="7605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38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438119" y="240840"/>
            <a:ext cx="8229600" cy="857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 Box 2"/>
          <p:cNvSpPr/>
          <p:nvPr/>
        </p:nvSpPr>
        <p:spPr>
          <a:xfrm>
            <a:off x="163440" y="1041119"/>
            <a:ext cx="8961480" cy="251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8680" rIns="90000" bIns="45000" anchor="t" anchorCtr="0" compatLnSpc="0">
            <a:noAutofit/>
          </a:bodyPr>
          <a:lstStyle/>
          <a:p>
            <a:pPr marL="285750" marR="0" lvl="0" indent="-28575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nl-BE" sz="2800" b="0" i="0" u="none" strike="noStrike" kern="1200" cap="none" dirty="0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(</a:t>
            </a:r>
            <a:r>
              <a:rPr lang="nl-BE" sz="2800" b="0" i="0" u="none" strike="noStrike" kern="1200" cap="none" dirty="0" err="1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sc</a:t>
            </a:r>
            <a:r>
              <a:rPr lang="nl-BE" sz="2800" b="0" i="0" u="none" strike="noStrike" kern="1200" cap="none" dirty="0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)RNA-</a:t>
            </a:r>
            <a:r>
              <a:rPr lang="nl-BE" sz="2800" b="0" i="0" u="none" strike="noStrike" kern="1200" cap="none" dirty="0" err="1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seq</a:t>
            </a:r>
            <a:r>
              <a:rPr lang="nl-BE" sz="2800" b="0" i="0" u="none" strike="noStrike" kern="1200" cap="none" dirty="0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alignment</a:t>
            </a:r>
            <a:r>
              <a:rPr lang="nl-BE" sz="2800" b="0" i="0" u="none" strike="noStrike" kern="1200" cap="none" dirty="0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differs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from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DNA </a:t>
            </a:r>
            <a:r>
              <a:rPr lang="nl-BE" sz="2800" b="0" i="0" u="none" strike="noStrike" kern="1200" cap="none" dirty="0" err="1" smtClean="0">
                <a:ln>
                  <a:noFill/>
                </a:ln>
                <a:solidFill>
                  <a:srgbClr val="C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alignment</a:t>
            </a:r>
            <a:endParaRPr lang="nl-BE" sz="2800" b="0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R="0" lvl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</a:pPr>
            <a:endParaRPr lang="nl-BE" sz="2800" b="0" i="0" u="none" strike="noStrike" kern="1200" cap="none" dirty="0">
              <a:ln>
                <a:noFill/>
              </a:ln>
              <a:solidFill>
                <a:srgbClr val="193C6A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</a:pP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If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RNA-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Seq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spans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exon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boundary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, part of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map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will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not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map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contiguosly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</a:t>
            </a:r>
            <a:endParaRPr lang="nl-BE" sz="2800" b="0" i="0" u="none" strike="noStrike" kern="1200" cap="none" dirty="0">
              <a:ln>
                <a:noFill/>
              </a:ln>
              <a:solidFill>
                <a:srgbClr val="193C6A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</a:pPr>
            <a:endParaRPr lang="nl-BE" sz="2800" b="0" i="0" u="none" strike="noStrike" kern="1200" cap="none" dirty="0">
              <a:ln>
                <a:noFill/>
              </a:ln>
              <a:solidFill>
                <a:srgbClr val="193C6A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1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</a:pP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causes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standard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mapping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procedure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800" b="0" i="0" u="none" strike="noStrike" kern="1200" cap="none" dirty="0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800" b="0" i="0" u="none" strike="noStrike" kern="1200" cap="none" dirty="0" err="1">
                <a:ln>
                  <a:noFill/>
                </a:ln>
                <a:solidFill>
                  <a:srgbClr val="193C6A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fail</a:t>
            </a:r>
            <a:endParaRPr lang="nl-BE" sz="2800" b="0" i="0" u="none" strike="noStrike" kern="1200" cap="none" dirty="0">
              <a:ln>
                <a:noFill/>
              </a:ln>
              <a:solidFill>
                <a:srgbClr val="193C6A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438119" y="4520880"/>
            <a:ext cx="80009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B8FF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438119" y="4520880"/>
            <a:ext cx="6857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3320" y="4520880"/>
            <a:ext cx="6857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7439" y="4520880"/>
            <a:ext cx="1066680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0200" y="4530240"/>
            <a:ext cx="685799" cy="11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479" y="4517640"/>
            <a:ext cx="685799" cy="131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C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TextBox 3"/>
          <p:cNvSpPr/>
          <p:nvPr/>
        </p:nvSpPr>
        <p:spPr>
          <a:xfrm flipH="1">
            <a:off x="4241880" y="4858920"/>
            <a:ext cx="800280" cy="276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Gene</a:t>
            </a:r>
          </a:p>
        </p:txBody>
      </p:sp>
      <p:sp>
        <p:nvSpPr>
          <p:cNvPr id="11" name="Rectangle 4"/>
          <p:cNvSpPr/>
          <p:nvPr/>
        </p:nvSpPr>
        <p:spPr>
          <a:xfrm>
            <a:off x="2408040" y="4371480"/>
            <a:ext cx="60984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08040" y="4115880"/>
            <a:ext cx="31608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3720" y="4117679"/>
            <a:ext cx="31572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Straight Connector 10"/>
          <p:cNvSpPr/>
          <p:nvPr/>
        </p:nvSpPr>
        <p:spPr>
          <a:xfrm>
            <a:off x="2724119" y="4140000"/>
            <a:ext cx="1479601" cy="144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extBox 13"/>
          <p:cNvSpPr/>
          <p:nvPr/>
        </p:nvSpPr>
        <p:spPr>
          <a:xfrm>
            <a:off x="590400" y="4674960"/>
            <a:ext cx="3812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E1</a:t>
            </a:r>
          </a:p>
        </p:txBody>
      </p:sp>
      <p:sp>
        <p:nvSpPr>
          <p:cNvPr id="16" name="TextBox 16"/>
          <p:cNvSpPr/>
          <p:nvPr/>
        </p:nvSpPr>
        <p:spPr>
          <a:xfrm>
            <a:off x="2043000" y="4674960"/>
            <a:ext cx="38124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E2</a:t>
            </a:r>
          </a:p>
        </p:txBody>
      </p:sp>
      <p:sp>
        <p:nvSpPr>
          <p:cNvPr id="17" name="TextBox 17"/>
          <p:cNvSpPr/>
          <p:nvPr/>
        </p:nvSpPr>
        <p:spPr>
          <a:xfrm>
            <a:off x="4362479" y="46749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E3</a:t>
            </a:r>
          </a:p>
        </p:txBody>
      </p:sp>
      <p:sp>
        <p:nvSpPr>
          <p:cNvPr id="18" name="TextBox 18"/>
          <p:cNvSpPr/>
          <p:nvPr/>
        </p:nvSpPr>
        <p:spPr>
          <a:xfrm>
            <a:off x="6477119" y="47127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E4</a:t>
            </a:r>
          </a:p>
        </p:txBody>
      </p:sp>
      <p:sp>
        <p:nvSpPr>
          <p:cNvPr id="19" name="TextBox 19"/>
          <p:cNvSpPr/>
          <p:nvPr/>
        </p:nvSpPr>
        <p:spPr>
          <a:xfrm>
            <a:off x="7962840" y="46749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E5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147760" y="4319280"/>
            <a:ext cx="171720" cy="19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2050919" y="4036679"/>
            <a:ext cx="279360" cy="231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2"/>
          <p:cNvSpPr/>
          <p:nvPr/>
        </p:nvSpPr>
        <p:spPr>
          <a:xfrm>
            <a:off x="3714840" y="3681000"/>
            <a:ext cx="1066680" cy="130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Straight Connector 29"/>
          <p:cNvSpPr/>
          <p:nvPr/>
        </p:nvSpPr>
        <p:spPr>
          <a:xfrm>
            <a:off x="4781520" y="3746160"/>
            <a:ext cx="0" cy="5868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Rectangle 32"/>
          <p:cNvSpPr/>
          <p:nvPr/>
        </p:nvSpPr>
        <p:spPr>
          <a:xfrm>
            <a:off x="4781520" y="3681000"/>
            <a:ext cx="679320" cy="130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00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Straight Connector 36"/>
          <p:cNvSpPr/>
          <p:nvPr/>
        </p:nvSpPr>
        <p:spPr>
          <a:xfrm>
            <a:off x="4781520" y="3746160"/>
            <a:ext cx="0" cy="5868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TextBox 39"/>
          <p:cNvSpPr/>
          <p:nvPr/>
        </p:nvSpPr>
        <p:spPr>
          <a:xfrm>
            <a:off x="4013279" y="3785760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E2</a:t>
            </a:r>
          </a:p>
        </p:txBody>
      </p:sp>
      <p:sp>
        <p:nvSpPr>
          <p:cNvPr id="27" name="TextBox 40"/>
          <p:cNvSpPr/>
          <p:nvPr/>
        </p:nvSpPr>
        <p:spPr>
          <a:xfrm>
            <a:off x="4978440" y="3793679"/>
            <a:ext cx="380880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E3</a:t>
            </a:r>
          </a:p>
        </p:txBody>
      </p:sp>
      <p:sp>
        <p:nvSpPr>
          <p:cNvPr id="28" name="Rectangle 41"/>
          <p:cNvSpPr/>
          <p:nvPr/>
        </p:nvSpPr>
        <p:spPr>
          <a:xfrm>
            <a:off x="4408448" y="3507119"/>
            <a:ext cx="609840" cy="46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Splice-Aware Alignment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226" y="5479561"/>
            <a:ext cx="81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Splice aware </a:t>
            </a:r>
            <a:r>
              <a:rPr lang="en-US" dirty="0" smtClean="0">
                <a:solidFill>
                  <a:srgbClr val="002060"/>
                </a:solidFill>
              </a:rPr>
              <a:t>mappers for </a:t>
            </a:r>
            <a:r>
              <a:rPr lang="en-US" dirty="0" err="1" smtClean="0">
                <a:solidFill>
                  <a:srgbClr val="002060"/>
                </a:solidFill>
              </a:rPr>
              <a:t>scRNA-Seq</a:t>
            </a:r>
            <a:r>
              <a:rPr lang="en-US" dirty="0" smtClean="0">
                <a:solidFill>
                  <a:srgbClr val="002060"/>
                </a:solidFill>
              </a:rPr>
              <a:t>: HISAT2, STAR, Cell Ranger (STAR)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64120" y="3242160"/>
            <a:ext cx="3962520" cy="76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78400" y="2790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732640" y="268200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732640" y="29343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461200" y="30074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642440" y="266436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945560" y="302004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642440" y="2885039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012160" y="2783520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5378400" y="3242160"/>
            <a:ext cx="824040" cy="76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7620120" y="3242160"/>
            <a:ext cx="823680" cy="76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Text Box 13"/>
          <p:cNvSpPr/>
          <p:nvPr/>
        </p:nvSpPr>
        <p:spPr>
          <a:xfrm>
            <a:off x="6330959" y="3334320"/>
            <a:ext cx="1573200" cy="26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1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Reference Genome</a:t>
            </a:r>
          </a:p>
        </p:txBody>
      </p:sp>
      <p:cxnSp>
        <p:nvCxnSpPr>
          <p:cNvPr id="14" name="AutoShape 14"/>
          <p:cNvCxnSpPr>
            <a:stCxn id="16" idx="1"/>
            <a:endCxn id="3" idx="3"/>
          </p:cNvCxnSpPr>
          <p:nvPr/>
        </p:nvCxnSpPr>
        <p:spPr>
          <a:xfrm flipV="1">
            <a:off x="4524480" y="2813040"/>
            <a:ext cx="853920" cy="264240"/>
          </a:xfrm>
          <a:prstGeom prst="straightConnector1">
            <a:avLst/>
          </a:prstGeom>
          <a:noFill/>
          <a:ln w="9360" cap="sq">
            <a:solidFill>
              <a:srgbClr val="FF0000"/>
            </a:solidFill>
            <a:prstDash val="solid"/>
            <a:miter/>
            <a:tailEnd type="arrow"/>
          </a:ln>
        </p:spPr>
      </p:cxn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23920" y="1430999"/>
            <a:ext cx="4300560" cy="283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utoShape 16"/>
          <p:cNvSpPr/>
          <p:nvPr/>
        </p:nvSpPr>
        <p:spPr>
          <a:xfrm>
            <a:off x="223920" y="2802600"/>
            <a:ext cx="4300560" cy="549360"/>
          </a:xfrm>
          <a:custGeom>
            <a:avLst>
              <a:gd name="f0" fmla="val 62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 cap="sq">
            <a:solidFill>
              <a:srgbClr val="FF33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TextBox 1"/>
          <p:cNvSpPr/>
          <p:nvPr/>
        </p:nvSpPr>
        <p:spPr>
          <a:xfrm>
            <a:off x="2341440" y="4591800"/>
            <a:ext cx="67820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BAM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files are machine-readable versions of  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SAM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files</a:t>
            </a:r>
          </a:p>
        </p:txBody>
      </p:sp>
      <p:sp>
        <p:nvSpPr>
          <p:cNvPr id="18" name="TextBox 2"/>
          <p:cNvSpPr/>
          <p:nvPr/>
        </p:nvSpPr>
        <p:spPr>
          <a:xfrm>
            <a:off x="1092240" y="1086480"/>
            <a:ext cx="533412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Extract 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SAM (Sequence Alignment Map)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file</a:t>
            </a:r>
          </a:p>
        </p:txBody>
      </p:sp>
      <p:sp>
        <p:nvSpPr>
          <p:cNvPr id="19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 dirty="0" err="1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sc</a:t>
            </a:r>
            <a:r>
              <a:rPr lang="en-US" sz="4000" spc="-96" dirty="0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-</a:t>
            </a:r>
            <a:r>
              <a:rPr lang="en-US" sz="4000" spc="-96" dirty="0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RNA-</a:t>
            </a:r>
            <a:r>
              <a:rPr lang="en-US" sz="4000" spc="-96" dirty="0" err="1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Seq</a:t>
            </a:r>
            <a:r>
              <a:rPr lang="en-US" sz="4000" spc="-96" dirty="0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</a:t>
            </a:r>
            <a:r>
              <a:rPr lang="en-US" sz="4000" spc="-96" dirty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BAM/SAM</a:t>
            </a:r>
          </a:p>
        </p:txBody>
      </p:sp>
    </p:spTree>
    <p:extLst>
      <p:ext uri="{BB962C8B-B14F-4D97-AF65-F5344CB8AC3E}">
        <p14:creationId xmlns:p14="http://schemas.microsoft.com/office/powerpoint/2010/main" val="376081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-144012" y="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Single-cell RNA 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Analysis: Why?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479" y="5183747"/>
            <a:ext cx="779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Without bioinformatics analysis sequencing data is meaningless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1632930" y="844925"/>
            <a:ext cx="5888333" cy="41109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7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548640" y="107352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2412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548640" y="1856160"/>
          <a:ext cx="8053560" cy="354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4" imgW="14222028" imgH="6273520" progId="">
                  <p:embed/>
                </p:oleObj>
              </mc:Choice>
              <mc:Fallback>
                <p:oleObj r:id="rId4" imgW="14222028" imgH="6273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0" y="1856160"/>
                        <a:ext cx="8053560" cy="3548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91440" y="1280159"/>
            <a:ext cx="901152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-65520" y="0"/>
            <a:ext cx="9118080" cy="617040"/>
          </a:xfrm>
          <a:noFill/>
          <a:ln>
            <a:noFill/>
          </a:ln>
        </p:spPr>
        <p:txBody>
          <a:bodyPr wrap="square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4000" spc="-96" dirty="0" err="1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sc</a:t>
            </a:r>
            <a:r>
              <a:rPr lang="en-US" sz="4000" spc="-96" dirty="0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-RNA-</a:t>
            </a:r>
            <a:r>
              <a:rPr lang="en-US" sz="4000" spc="-96" dirty="0" err="1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Seq</a:t>
            </a:r>
            <a:r>
              <a:rPr lang="en-US" sz="4000" spc="-96" dirty="0" smtClean="0">
                <a:solidFill>
                  <a:srgbClr val="0082B9"/>
                </a:solidFill>
                <a:highlight>
                  <a:scrgbClr r="0" g="0" b="0">
                    <a:alpha val="0"/>
                  </a:scrgbClr>
                </a:highlight>
                <a:latin typeface="Arial"/>
              </a:rPr>
              <a:t> BAM/SAM: IGV</a:t>
            </a:r>
            <a:endParaRPr lang="en-US" sz="4000" spc="-96" dirty="0">
              <a:solidFill>
                <a:srgbClr val="0082B9"/>
              </a:solidFill>
              <a:highlight>
                <a:scrgbClr r="0" g="0" b="0">
                  <a:alpha val="0"/>
                </a:scrgbClr>
              </a:highlight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0" y="18972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Counting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995640" y="196092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Demultiplexing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995640" y="328644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2342520" y="51562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3949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Differential 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4631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Cell Identification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Line 8"/>
          <p:cNvCxnSpPr/>
          <p:nvPr/>
        </p:nvCxnSpPr>
        <p:spPr>
          <a:xfrm flipH="1">
            <a:off x="4700520" y="1719720"/>
            <a:ext cx="5040" cy="241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2" name="Line 9"/>
          <p:cNvCxnSpPr/>
          <p:nvPr/>
        </p:nvCxnSpPr>
        <p:spPr>
          <a:xfrm>
            <a:off x="4698720" y="2401560"/>
            <a:ext cx="2160" cy="259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3" name="Line 10"/>
          <p:cNvCxnSpPr/>
          <p:nvPr/>
        </p:nvCxnSpPr>
        <p:spPr>
          <a:xfrm>
            <a:off x="4698720" y="3100680"/>
            <a:ext cx="2160" cy="186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4" name="Line 11"/>
          <p:cNvCxnSpPr>
            <a:stCxn id="6" idx="2"/>
          </p:cNvCxnSpPr>
          <p:nvPr/>
        </p:nvCxnSpPr>
        <p:spPr>
          <a:xfrm flipH="1">
            <a:off x="2011680" y="3726000"/>
            <a:ext cx="268740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5" name="Line 12"/>
          <p:cNvCxnSpPr>
            <a:stCxn id="6" idx="2"/>
          </p:cNvCxnSpPr>
          <p:nvPr/>
        </p:nvCxnSpPr>
        <p:spPr>
          <a:xfrm>
            <a:off x="4698720" y="3726000"/>
            <a:ext cx="243396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6" name="Line 13"/>
          <p:cNvCxnSpPr/>
          <p:nvPr/>
        </p:nvCxnSpPr>
        <p:spPr>
          <a:xfrm flipH="1">
            <a:off x="914400" y="4789800"/>
            <a:ext cx="1160640" cy="36720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7" name="Line 14"/>
          <p:cNvCxnSpPr>
            <a:endCxn id="7" idx="0"/>
          </p:cNvCxnSpPr>
          <p:nvPr/>
        </p:nvCxnSpPr>
        <p:spPr>
          <a:xfrm>
            <a:off x="2074680" y="4789800"/>
            <a:ext cx="971280" cy="3668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8" name="Line 15"/>
          <p:cNvCxnSpPr>
            <a:endCxn id="8" idx="0"/>
          </p:cNvCxnSpPr>
          <p:nvPr/>
        </p:nvCxnSpPr>
        <p:spPr>
          <a:xfrm flipH="1">
            <a:off x="6098040" y="4789800"/>
            <a:ext cx="103464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9" name="Line 16"/>
          <p:cNvCxnSpPr>
            <a:endCxn id="9" idx="0"/>
          </p:cNvCxnSpPr>
          <p:nvPr/>
        </p:nvCxnSpPr>
        <p:spPr>
          <a:xfrm>
            <a:off x="7132320" y="4789800"/>
            <a:ext cx="103428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sp>
        <p:nvSpPr>
          <p:cNvPr id="22" name="CustomShape 19"/>
          <p:cNvSpPr/>
          <p:nvPr/>
        </p:nvSpPr>
        <p:spPr>
          <a:xfrm>
            <a:off x="4002120" y="12801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20"/>
          <p:cNvSpPr/>
          <p:nvPr/>
        </p:nvSpPr>
        <p:spPr>
          <a:xfrm>
            <a:off x="530352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18288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3995640" y="26517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Fastq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>
            <a:off x="6400800" y="4349880"/>
            <a:ext cx="1406520" cy="43992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5"/>
          <p:cNvSpPr/>
          <p:nvPr/>
        </p:nvSpPr>
        <p:spPr>
          <a:xfrm>
            <a:off x="252540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6"/>
          <p:cNvSpPr/>
          <p:nvPr/>
        </p:nvSpPr>
        <p:spPr>
          <a:xfrm>
            <a:off x="521208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23"/>
          <p:cNvSpPr/>
          <p:nvPr/>
        </p:nvSpPr>
        <p:spPr>
          <a:xfrm>
            <a:off x="1431900" y="4326647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Variant Calling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23"/>
          <p:cNvSpPr/>
          <p:nvPr/>
        </p:nvSpPr>
        <p:spPr>
          <a:xfrm>
            <a:off x="274320" y="5153479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7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Sc-RNASeq</a:t>
            </a:r>
            <a:r>
              <a:rPr lang="en-US" dirty="0" smtClean="0">
                <a:solidFill>
                  <a:schemeClr val="accent1"/>
                </a:solidFill>
              </a:rPr>
              <a:t> Gene Expression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541" y="597782"/>
            <a:ext cx="8503920" cy="51206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41200" algn="l"/>
                <a:tab pos="698400" algn="l"/>
                <a:tab pos="1155600" algn="l"/>
                <a:tab pos="1612800" algn="l"/>
                <a:tab pos="2070000" algn="l"/>
                <a:tab pos="2527200" algn="l"/>
                <a:tab pos="2984399" algn="l"/>
                <a:tab pos="3441600" algn="l"/>
                <a:tab pos="3898800" algn="l"/>
                <a:tab pos="4356000" algn="l"/>
                <a:tab pos="4813200" algn="l"/>
                <a:tab pos="5270400" algn="l"/>
                <a:tab pos="5727600" algn="l"/>
                <a:tab pos="6184800" algn="l"/>
                <a:tab pos="6642000" algn="l"/>
                <a:tab pos="7099200" algn="l"/>
                <a:tab pos="7556399" algn="l"/>
                <a:tab pos="8013599" algn="l"/>
                <a:tab pos="8470800" algn="l"/>
                <a:tab pos="8928000" algn="l"/>
                <a:tab pos="9172440" algn="l"/>
                <a:tab pos="9629640" algn="l"/>
                <a:tab pos="10086840" algn="l"/>
              </a:tabLst>
            </a:pPr>
            <a:endParaRPr lang="nl-BE" sz="2400" b="0" i="0" u="none" strike="noStrike" kern="1200" cap="none" baseline="0" dirty="0">
              <a:ln>
                <a:noFill/>
              </a:ln>
              <a:solidFill>
                <a:srgbClr val="8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41200" algn="l"/>
                <a:tab pos="698400" algn="l"/>
                <a:tab pos="1155600" algn="l"/>
                <a:tab pos="1612800" algn="l"/>
                <a:tab pos="2070000" algn="l"/>
                <a:tab pos="2527200" algn="l"/>
                <a:tab pos="2984399" algn="l"/>
                <a:tab pos="3441600" algn="l"/>
                <a:tab pos="3898800" algn="l"/>
                <a:tab pos="4356000" algn="l"/>
                <a:tab pos="4813200" algn="l"/>
                <a:tab pos="5270400" algn="l"/>
                <a:tab pos="5727600" algn="l"/>
                <a:tab pos="6184800" algn="l"/>
                <a:tab pos="6642000" algn="l"/>
                <a:tab pos="7099200" algn="l"/>
                <a:tab pos="7556399" algn="l"/>
                <a:tab pos="8013599" algn="l"/>
                <a:tab pos="8470800" algn="l"/>
                <a:tab pos="8928000" algn="l"/>
                <a:tab pos="9172440" algn="l"/>
                <a:tab pos="9629640" algn="l"/>
                <a:tab pos="10086840" algn="l"/>
              </a:tabLst>
            </a:pPr>
            <a:endParaRPr lang="nl-BE" sz="16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marL="342900" marR="0" lvl="0" indent="-34290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Sequencer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produces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millions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and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a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qualification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for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each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base </a:t>
            </a:r>
            <a:r>
              <a:rPr lang="nl-BE" sz="2000" b="0" i="0" u="none" strike="noStrike" kern="1200" cap="none" dirty="0" smtClean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call</a:t>
            </a:r>
            <a:endParaRPr lang="nl-BE" sz="16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6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6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342900" marR="0" lvl="0" indent="-34290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What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have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do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with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differential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expression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sz="2000" b="0" i="0" u="none" strike="noStrike" kern="1200" cap="none" dirty="0" err="1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genes</a:t>
            </a:r>
            <a:r>
              <a:rPr lang="nl-BE" sz="2000" b="0" i="0" u="none" strike="noStrike" kern="1200" cap="none" dirty="0">
                <a:ln>
                  <a:noFill/>
                </a:ln>
                <a:solidFill>
                  <a:srgbClr val="00206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  <a:r>
              <a:rPr lang="nl-BE" sz="1600" b="1" i="0" u="none" strike="noStrike" kern="1200" cap="none" baseline="0" dirty="0">
                <a:ln>
                  <a:noFill/>
                </a:ln>
                <a:solidFill>
                  <a:srgbClr val="FF3333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		</a:t>
            </a:r>
          </a:p>
          <a:p>
            <a:pPr marL="212400" marR="0" lvl="0" indent="-21240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		</a:t>
            </a:r>
          </a:p>
          <a:p>
            <a:pPr marL="212400" marR="0" lvl="0" indent="-21240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	</a:t>
            </a: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Read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is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linearly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related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to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abundance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of </a:t>
            </a:r>
            <a:r>
              <a:rPr lang="nl-BE" sz="2000" b="1" i="0" u="none" strike="noStrike" kern="1200" cap="none" dirty="0" err="1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the</a:t>
            </a:r>
            <a:r>
              <a:rPr lang="nl-BE" sz="20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target transcript</a:t>
            </a:r>
          </a:p>
          <a:p>
            <a:pPr marL="212400" marR="0" lvl="0" indent="-21240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2400" algn="l"/>
                <a:tab pos="669600" algn="l"/>
                <a:tab pos="1126800" algn="l"/>
                <a:tab pos="1583999" algn="l"/>
                <a:tab pos="2041200" algn="l"/>
                <a:tab pos="2498400" algn="l"/>
                <a:tab pos="2955599" algn="l"/>
                <a:tab pos="3412800" algn="l"/>
                <a:tab pos="3870000" algn="l"/>
                <a:tab pos="4327200" algn="l"/>
                <a:tab pos="4784400" algn="l"/>
                <a:tab pos="5241600" algn="l"/>
                <a:tab pos="5698799" algn="l"/>
                <a:tab pos="6156000" algn="l"/>
                <a:tab pos="6613199" algn="l"/>
                <a:tab pos="7070400" algn="l"/>
                <a:tab pos="7527600" algn="l"/>
                <a:tab pos="7984800" algn="l"/>
                <a:tab pos="8442000" algn="l"/>
                <a:tab pos="8899200" algn="l"/>
                <a:tab pos="9356400" algn="l"/>
                <a:tab pos="9600840" algn="l"/>
                <a:tab pos="10058040" algn="l"/>
                <a:tab pos="10515240" algn="l"/>
              </a:tabLst>
            </a:pPr>
            <a:r>
              <a:rPr lang="nl-BE" sz="1600" b="1" i="0" u="none" strike="noStrike" kern="1200" cap="none" dirty="0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</p:txBody>
      </p:sp>
      <p:pic>
        <p:nvPicPr>
          <p:cNvPr id="32" name="Picture 15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l="50147" t="1541"/>
          <a:stretch/>
        </p:blipFill>
        <p:spPr>
          <a:xfrm>
            <a:off x="1755113" y="3337815"/>
            <a:ext cx="1337332" cy="268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Freeform 32"/>
          <p:cNvSpPr/>
          <p:nvPr/>
        </p:nvSpPr>
        <p:spPr>
          <a:xfrm>
            <a:off x="3354947" y="5080702"/>
            <a:ext cx="495836" cy="160999"/>
          </a:xfrm>
          <a:custGeom>
            <a:avLst/>
            <a:gdLst>
              <a:gd name="connsiteX0" fmla="*/ 0 w 656822"/>
              <a:gd name="connsiteY0" fmla="*/ 115924 h 122436"/>
              <a:gd name="connsiteX1" fmla="*/ 180304 w 656822"/>
              <a:gd name="connsiteY1" fmla="*/ 14 h 122436"/>
              <a:gd name="connsiteX2" fmla="*/ 321971 w 656822"/>
              <a:gd name="connsiteY2" fmla="*/ 122363 h 122436"/>
              <a:gd name="connsiteX3" fmla="*/ 502276 w 656822"/>
              <a:gd name="connsiteY3" fmla="*/ 19332 h 122436"/>
              <a:gd name="connsiteX4" fmla="*/ 656822 w 656822"/>
              <a:gd name="connsiteY4" fmla="*/ 109484 h 12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22" h="122436">
                <a:moveTo>
                  <a:pt x="0" y="115924"/>
                </a:moveTo>
                <a:cubicBezTo>
                  <a:pt x="63321" y="57432"/>
                  <a:pt x="126642" y="-1059"/>
                  <a:pt x="180304" y="14"/>
                </a:cubicBezTo>
                <a:cubicBezTo>
                  <a:pt x="233966" y="1087"/>
                  <a:pt x="268309" y="119143"/>
                  <a:pt x="321971" y="122363"/>
                </a:cubicBezTo>
                <a:cubicBezTo>
                  <a:pt x="375633" y="125583"/>
                  <a:pt x="446468" y="21478"/>
                  <a:pt x="502276" y="19332"/>
                </a:cubicBezTo>
                <a:cubicBezTo>
                  <a:pt x="558084" y="17186"/>
                  <a:pt x="607453" y="63335"/>
                  <a:pt x="656822" y="109484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507347" y="5233102"/>
            <a:ext cx="495836" cy="160999"/>
          </a:xfrm>
          <a:custGeom>
            <a:avLst/>
            <a:gdLst>
              <a:gd name="connsiteX0" fmla="*/ 0 w 656822"/>
              <a:gd name="connsiteY0" fmla="*/ 115924 h 122436"/>
              <a:gd name="connsiteX1" fmla="*/ 180304 w 656822"/>
              <a:gd name="connsiteY1" fmla="*/ 14 h 122436"/>
              <a:gd name="connsiteX2" fmla="*/ 321971 w 656822"/>
              <a:gd name="connsiteY2" fmla="*/ 122363 h 122436"/>
              <a:gd name="connsiteX3" fmla="*/ 502276 w 656822"/>
              <a:gd name="connsiteY3" fmla="*/ 19332 h 122436"/>
              <a:gd name="connsiteX4" fmla="*/ 656822 w 656822"/>
              <a:gd name="connsiteY4" fmla="*/ 109484 h 12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22" h="122436">
                <a:moveTo>
                  <a:pt x="0" y="115924"/>
                </a:moveTo>
                <a:cubicBezTo>
                  <a:pt x="63321" y="57432"/>
                  <a:pt x="126642" y="-1059"/>
                  <a:pt x="180304" y="14"/>
                </a:cubicBezTo>
                <a:cubicBezTo>
                  <a:pt x="233966" y="1087"/>
                  <a:pt x="268309" y="119143"/>
                  <a:pt x="321971" y="122363"/>
                </a:cubicBezTo>
                <a:cubicBezTo>
                  <a:pt x="375633" y="125583"/>
                  <a:pt x="446468" y="21478"/>
                  <a:pt x="502276" y="19332"/>
                </a:cubicBezTo>
                <a:cubicBezTo>
                  <a:pt x="558084" y="17186"/>
                  <a:pt x="607453" y="63335"/>
                  <a:pt x="656822" y="109484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3907665" y="5080702"/>
            <a:ext cx="495836" cy="160999"/>
          </a:xfrm>
          <a:custGeom>
            <a:avLst/>
            <a:gdLst>
              <a:gd name="connsiteX0" fmla="*/ 0 w 656822"/>
              <a:gd name="connsiteY0" fmla="*/ 115924 h 122436"/>
              <a:gd name="connsiteX1" fmla="*/ 180304 w 656822"/>
              <a:gd name="connsiteY1" fmla="*/ 14 h 122436"/>
              <a:gd name="connsiteX2" fmla="*/ 321971 w 656822"/>
              <a:gd name="connsiteY2" fmla="*/ 122363 h 122436"/>
              <a:gd name="connsiteX3" fmla="*/ 502276 w 656822"/>
              <a:gd name="connsiteY3" fmla="*/ 19332 h 122436"/>
              <a:gd name="connsiteX4" fmla="*/ 656822 w 656822"/>
              <a:gd name="connsiteY4" fmla="*/ 109484 h 12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22" h="122436">
                <a:moveTo>
                  <a:pt x="0" y="115924"/>
                </a:moveTo>
                <a:cubicBezTo>
                  <a:pt x="63321" y="57432"/>
                  <a:pt x="126642" y="-1059"/>
                  <a:pt x="180304" y="14"/>
                </a:cubicBezTo>
                <a:cubicBezTo>
                  <a:pt x="233966" y="1087"/>
                  <a:pt x="268309" y="119143"/>
                  <a:pt x="321971" y="122363"/>
                </a:cubicBezTo>
                <a:cubicBezTo>
                  <a:pt x="375633" y="125583"/>
                  <a:pt x="446468" y="21478"/>
                  <a:pt x="502276" y="19332"/>
                </a:cubicBezTo>
                <a:cubicBezTo>
                  <a:pt x="558084" y="17186"/>
                  <a:pt x="607453" y="63335"/>
                  <a:pt x="656822" y="109484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3411829" y="5584591"/>
            <a:ext cx="495836" cy="160999"/>
          </a:xfrm>
          <a:custGeom>
            <a:avLst/>
            <a:gdLst>
              <a:gd name="connsiteX0" fmla="*/ 0 w 656822"/>
              <a:gd name="connsiteY0" fmla="*/ 115924 h 122436"/>
              <a:gd name="connsiteX1" fmla="*/ 180304 w 656822"/>
              <a:gd name="connsiteY1" fmla="*/ 14 h 122436"/>
              <a:gd name="connsiteX2" fmla="*/ 321971 w 656822"/>
              <a:gd name="connsiteY2" fmla="*/ 122363 h 122436"/>
              <a:gd name="connsiteX3" fmla="*/ 502276 w 656822"/>
              <a:gd name="connsiteY3" fmla="*/ 19332 h 122436"/>
              <a:gd name="connsiteX4" fmla="*/ 656822 w 656822"/>
              <a:gd name="connsiteY4" fmla="*/ 109484 h 12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22" h="122436">
                <a:moveTo>
                  <a:pt x="0" y="115924"/>
                </a:moveTo>
                <a:cubicBezTo>
                  <a:pt x="63321" y="57432"/>
                  <a:pt x="126642" y="-1059"/>
                  <a:pt x="180304" y="14"/>
                </a:cubicBezTo>
                <a:cubicBezTo>
                  <a:pt x="233966" y="1087"/>
                  <a:pt x="268309" y="119143"/>
                  <a:pt x="321971" y="122363"/>
                </a:cubicBezTo>
                <a:cubicBezTo>
                  <a:pt x="375633" y="125583"/>
                  <a:pt x="446468" y="21478"/>
                  <a:pt x="502276" y="19332"/>
                </a:cubicBezTo>
                <a:cubicBezTo>
                  <a:pt x="558084" y="17186"/>
                  <a:pt x="607453" y="63335"/>
                  <a:pt x="656822" y="10948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850783" y="5611413"/>
            <a:ext cx="495836" cy="160999"/>
          </a:xfrm>
          <a:custGeom>
            <a:avLst/>
            <a:gdLst>
              <a:gd name="connsiteX0" fmla="*/ 0 w 656822"/>
              <a:gd name="connsiteY0" fmla="*/ 115924 h 122436"/>
              <a:gd name="connsiteX1" fmla="*/ 180304 w 656822"/>
              <a:gd name="connsiteY1" fmla="*/ 14 h 122436"/>
              <a:gd name="connsiteX2" fmla="*/ 321971 w 656822"/>
              <a:gd name="connsiteY2" fmla="*/ 122363 h 122436"/>
              <a:gd name="connsiteX3" fmla="*/ 502276 w 656822"/>
              <a:gd name="connsiteY3" fmla="*/ 19332 h 122436"/>
              <a:gd name="connsiteX4" fmla="*/ 656822 w 656822"/>
              <a:gd name="connsiteY4" fmla="*/ 109484 h 12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22" h="122436">
                <a:moveTo>
                  <a:pt x="0" y="115924"/>
                </a:moveTo>
                <a:cubicBezTo>
                  <a:pt x="63321" y="57432"/>
                  <a:pt x="126642" y="-1059"/>
                  <a:pt x="180304" y="14"/>
                </a:cubicBezTo>
                <a:cubicBezTo>
                  <a:pt x="233966" y="1087"/>
                  <a:pt x="268309" y="119143"/>
                  <a:pt x="321971" y="122363"/>
                </a:cubicBezTo>
                <a:cubicBezTo>
                  <a:pt x="375633" y="125583"/>
                  <a:pt x="446468" y="21478"/>
                  <a:pt x="502276" y="19332"/>
                </a:cubicBezTo>
                <a:cubicBezTo>
                  <a:pt x="558084" y="17186"/>
                  <a:pt x="607453" y="63335"/>
                  <a:pt x="656822" y="109484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utoShape 4"/>
          <p:cNvSpPr/>
          <p:nvPr/>
        </p:nvSpPr>
        <p:spPr>
          <a:xfrm>
            <a:off x="5008721" y="5187022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0" name="AutoShape 7"/>
          <p:cNvSpPr/>
          <p:nvPr/>
        </p:nvSpPr>
        <p:spPr>
          <a:xfrm>
            <a:off x="5237321" y="5082652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AutoShape 10"/>
          <p:cNvSpPr/>
          <p:nvPr/>
        </p:nvSpPr>
        <p:spPr>
          <a:xfrm>
            <a:off x="5317774" y="5281466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2" name="AutoShape 10"/>
          <p:cNvSpPr/>
          <p:nvPr/>
        </p:nvSpPr>
        <p:spPr>
          <a:xfrm>
            <a:off x="5008721" y="5645832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3" name="AutoShape 4"/>
          <p:cNvSpPr/>
          <p:nvPr/>
        </p:nvSpPr>
        <p:spPr>
          <a:xfrm>
            <a:off x="5237321" y="5753671"/>
            <a:ext cx="457200" cy="46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3093860" y="5183758"/>
            <a:ext cx="120834" cy="81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4699577" y="5169397"/>
            <a:ext cx="120834" cy="81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093860" y="5598952"/>
            <a:ext cx="120834" cy="81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4699577" y="5584591"/>
            <a:ext cx="120834" cy="81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8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365760" y="23544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2600" b="0" i="0" u="none" strike="noStrike" kern="1200" cap="none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Counting Reads in HTSeq	</a:t>
            </a:r>
          </a:p>
        </p:txBody>
      </p:sp>
      <p:sp>
        <p:nvSpPr>
          <p:cNvPr id="3" name="Text Box 2"/>
          <p:cNvSpPr/>
          <p:nvPr/>
        </p:nvSpPr>
        <p:spPr>
          <a:xfrm>
            <a:off x="840959" y="2457360"/>
            <a:ext cx="3119400" cy="8585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58680" rIns="90000" bIns="45000" anchor="t" anchorCtr="0" compatLnSpc="0">
            <a:noAutofit/>
          </a:bodyPr>
          <a:lstStyle/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Method:</a:t>
            </a: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/>
            </a:pPr>
            <a:r>
              <a:rPr lang="nl-BE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 each read only </a:t>
            </a:r>
            <a:r>
              <a:rPr lang="nl-BE" sz="12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once</a:t>
            </a: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>
              <a:ln>
                <a:noFill/>
              </a:ln>
              <a:solidFill>
                <a:srgbClr val="FF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/>
            </a:pPr>
            <a:r>
              <a:rPr lang="nl-BE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Multi-mapping reads and reads overlapping</a:t>
            </a: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1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multiple features </a:t>
            </a:r>
            <a:r>
              <a:rPr lang="nl-BE" sz="12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discarded</a:t>
            </a: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3"/>
          <p:cNvSpPr/>
          <p:nvPr/>
        </p:nvSpPr>
        <p:spPr>
          <a:xfrm>
            <a:off x="95040" y="2957400"/>
            <a:ext cx="3962160" cy="759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4"/>
          <p:cNvSpPr/>
          <p:nvPr/>
        </p:nvSpPr>
        <p:spPr>
          <a:xfrm>
            <a:off x="409320" y="250344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5"/>
          <p:cNvSpPr/>
          <p:nvPr/>
        </p:nvSpPr>
        <p:spPr>
          <a:xfrm>
            <a:off x="763200" y="2395439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6"/>
          <p:cNvSpPr/>
          <p:nvPr/>
        </p:nvSpPr>
        <p:spPr>
          <a:xfrm>
            <a:off x="763200" y="264924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7"/>
          <p:cNvSpPr/>
          <p:nvPr/>
        </p:nvSpPr>
        <p:spPr>
          <a:xfrm>
            <a:off x="491760" y="272232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8"/>
          <p:cNvSpPr/>
          <p:nvPr/>
        </p:nvSpPr>
        <p:spPr>
          <a:xfrm>
            <a:off x="2673000" y="237960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9"/>
          <p:cNvSpPr/>
          <p:nvPr/>
        </p:nvSpPr>
        <p:spPr>
          <a:xfrm>
            <a:off x="2976120" y="273492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0"/>
          <p:cNvSpPr/>
          <p:nvPr/>
        </p:nvSpPr>
        <p:spPr>
          <a:xfrm>
            <a:off x="3043080" y="249696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20" y="2957400"/>
            <a:ext cx="823680" cy="75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53920" y="2958840"/>
            <a:ext cx="777960" cy="74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7FFD1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Text Box 13"/>
          <p:cNvSpPr/>
          <p:nvPr/>
        </p:nvSpPr>
        <p:spPr>
          <a:xfrm>
            <a:off x="491760" y="3201840"/>
            <a:ext cx="844559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1,2,3,4</a:t>
            </a:r>
          </a:p>
        </p:txBody>
      </p:sp>
      <p:sp>
        <p:nvSpPr>
          <p:cNvPr id="15" name="Text Box 14"/>
          <p:cNvSpPr/>
          <p:nvPr/>
        </p:nvSpPr>
        <p:spPr>
          <a:xfrm>
            <a:off x="2782440" y="3205080"/>
            <a:ext cx="844559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1,2,3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809960" y="2117520"/>
            <a:ext cx="3825719" cy="310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6419520" y="2118960"/>
            <a:ext cx="838080" cy="310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9360" cap="sq">
            <a:solidFill>
              <a:srgbClr val="FF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Text Box 17"/>
          <p:cNvSpPr/>
          <p:nvPr/>
        </p:nvSpPr>
        <p:spPr>
          <a:xfrm>
            <a:off x="7105320" y="5225760"/>
            <a:ext cx="1828800" cy="177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968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nl-BE" sz="6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                            Simon Anders</a:t>
            </a:r>
          </a:p>
        </p:txBody>
      </p:sp>
      <p:sp>
        <p:nvSpPr>
          <p:cNvPr id="19" name="Text Box 18"/>
          <p:cNvSpPr/>
          <p:nvPr/>
        </p:nvSpPr>
        <p:spPr>
          <a:xfrm>
            <a:off x="220320" y="5516280"/>
            <a:ext cx="8740800" cy="3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256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740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/>
          <p:nvPr/>
        </p:nvSpPr>
        <p:spPr>
          <a:xfrm>
            <a:off x="406079" y="20520"/>
            <a:ext cx="8229600" cy="587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19800" rIns="0" bIns="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nl-BE" sz="3600" b="0" i="0" u="none" strike="noStrike" kern="1200" cap="none" dirty="0" smtClean="0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Absolute </a:t>
            </a:r>
            <a:r>
              <a:rPr lang="nl-BE" sz="3600" b="0" i="0" u="none" strike="noStrike" kern="1200" cap="none" dirty="0" err="1" smtClean="0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Counts</a:t>
            </a:r>
            <a:r>
              <a:rPr lang="nl-BE" sz="3600" b="0" i="0" u="none" strike="noStrike" kern="1200" cap="none" dirty="0" smtClean="0">
                <a:ln>
                  <a:noFill/>
                </a:ln>
                <a:solidFill>
                  <a:srgbClr val="3399FF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 Matrix</a:t>
            </a:r>
            <a:endParaRPr lang="nl-BE" sz="3600" b="0" i="0" u="none" strike="noStrike" kern="1200" cap="none" dirty="0">
              <a:ln>
                <a:noFill/>
              </a:ln>
              <a:solidFill>
                <a:srgbClr val="3399FF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 Box 2"/>
          <p:cNvSpPr/>
          <p:nvPr/>
        </p:nvSpPr>
        <p:spPr>
          <a:xfrm>
            <a:off x="840959" y="2457360"/>
            <a:ext cx="3119400" cy="8585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58680" rIns="90000" bIns="45000" anchor="t" anchorCtr="0" compatLnSpc="0">
            <a:noAutofit/>
          </a:bodyPr>
          <a:lstStyle/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15640" marR="0" lvl="0" indent="-212760" rtl="0" hangingPunc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nl-BE" sz="1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AutoShape 3"/>
          <p:cNvSpPr/>
          <p:nvPr/>
        </p:nvSpPr>
        <p:spPr>
          <a:xfrm>
            <a:off x="95040" y="2957400"/>
            <a:ext cx="3962160" cy="759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206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AutoShape 4"/>
          <p:cNvSpPr/>
          <p:nvPr/>
        </p:nvSpPr>
        <p:spPr>
          <a:xfrm>
            <a:off x="409320" y="250344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5"/>
          <p:cNvSpPr/>
          <p:nvPr/>
        </p:nvSpPr>
        <p:spPr>
          <a:xfrm>
            <a:off x="763200" y="2395439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AutoShape 6"/>
          <p:cNvSpPr/>
          <p:nvPr/>
        </p:nvSpPr>
        <p:spPr>
          <a:xfrm>
            <a:off x="763200" y="264924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7"/>
          <p:cNvSpPr/>
          <p:nvPr/>
        </p:nvSpPr>
        <p:spPr>
          <a:xfrm>
            <a:off x="491760" y="272232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8"/>
          <p:cNvSpPr/>
          <p:nvPr/>
        </p:nvSpPr>
        <p:spPr>
          <a:xfrm>
            <a:off x="2673000" y="2379600"/>
            <a:ext cx="457200" cy="44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9"/>
          <p:cNvSpPr/>
          <p:nvPr/>
        </p:nvSpPr>
        <p:spPr>
          <a:xfrm>
            <a:off x="2976120" y="2734920"/>
            <a:ext cx="457200" cy="44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0"/>
          <p:cNvSpPr/>
          <p:nvPr/>
        </p:nvSpPr>
        <p:spPr>
          <a:xfrm>
            <a:off x="3043080" y="2496960"/>
            <a:ext cx="457200" cy="47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20" y="2957400"/>
            <a:ext cx="823680" cy="75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030A0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53920" y="2958840"/>
            <a:ext cx="777960" cy="74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7FFD1"/>
          </a:solidFill>
          <a:ln w="9360" cap="sq">
            <a:solidFill>
              <a:srgbClr val="00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Text Box 13"/>
          <p:cNvSpPr/>
          <p:nvPr/>
        </p:nvSpPr>
        <p:spPr>
          <a:xfrm>
            <a:off x="491760" y="3201840"/>
            <a:ext cx="844559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1,2,3,4</a:t>
            </a:r>
          </a:p>
        </p:txBody>
      </p:sp>
      <p:sp>
        <p:nvSpPr>
          <p:cNvPr id="15" name="Text Box 14"/>
          <p:cNvSpPr/>
          <p:nvPr/>
        </p:nvSpPr>
        <p:spPr>
          <a:xfrm>
            <a:off x="2782440" y="3205080"/>
            <a:ext cx="844559" cy="246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1,2,3</a:t>
            </a:r>
          </a:p>
        </p:txBody>
      </p:sp>
      <p:sp>
        <p:nvSpPr>
          <p:cNvPr id="19" name="Text Box 18"/>
          <p:cNvSpPr/>
          <p:nvPr/>
        </p:nvSpPr>
        <p:spPr>
          <a:xfrm>
            <a:off x="220320" y="5516280"/>
            <a:ext cx="8740800" cy="3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5256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670" y="4932608"/>
            <a:ext cx="71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Input for </a:t>
            </a:r>
            <a:r>
              <a:rPr lang="en-US" dirty="0" err="1" smtClean="0">
                <a:solidFill>
                  <a:srgbClr val="C00000"/>
                </a:solidFill>
              </a:rPr>
              <a:t>sc</a:t>
            </a:r>
            <a:r>
              <a:rPr lang="en-US" dirty="0" smtClean="0">
                <a:solidFill>
                  <a:srgbClr val="C00000"/>
                </a:solidFill>
              </a:rPr>
              <a:t>-analysis packages Seurat and </a:t>
            </a:r>
            <a:r>
              <a:rPr lang="en-US" dirty="0" err="1" smtClean="0">
                <a:solidFill>
                  <a:srgbClr val="C00000"/>
                </a:solidFill>
              </a:rPr>
              <a:t>Scater</a:t>
            </a:r>
            <a:r>
              <a:rPr lang="en-US" dirty="0" smtClean="0">
                <a:solidFill>
                  <a:srgbClr val="C00000"/>
                </a:solidFill>
              </a:rPr>
              <a:t>: Next presentation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549" t="17512" r="53873" b="11753"/>
          <a:stretch/>
        </p:blipFill>
        <p:spPr>
          <a:xfrm>
            <a:off x="4391998" y="872662"/>
            <a:ext cx="4428508" cy="39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How do I start?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67049" y="777595"/>
            <a:ext cx="8229240" cy="397728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Depends on where </a:t>
            </a:r>
            <a:r>
              <a:rPr lang="en-US" dirty="0" smtClean="0">
                <a:solidFill>
                  <a:srgbClr val="C00000"/>
                </a:solidFill>
              </a:rPr>
              <a:t>you</a:t>
            </a:r>
            <a:r>
              <a:rPr lang="en-US" dirty="0" smtClean="0">
                <a:solidFill>
                  <a:schemeClr val="tx2"/>
                </a:solidFill>
              </a:rPr>
              <a:t> want to start: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Fastq</a:t>
            </a:r>
            <a:r>
              <a:rPr lang="en-US" dirty="0" smtClean="0">
                <a:solidFill>
                  <a:schemeClr val="tx2"/>
                </a:solidFill>
              </a:rPr>
              <a:t> files: always delivered by Genomics Core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Count Matrix: 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10x: Cell ranger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Smart-Seq2: STAR, </a:t>
            </a:r>
            <a:r>
              <a:rPr lang="en-US" dirty="0" err="1" smtClean="0">
                <a:solidFill>
                  <a:schemeClr val="tx2"/>
                </a:solidFill>
              </a:rPr>
              <a:t>HTSeq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Analyzed data: Cluster/cell Identification, QC, DE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088"/>
            <a:ext cx="2809525" cy="200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06" y="4541088"/>
            <a:ext cx="2809525" cy="2006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064" y="4452221"/>
            <a:ext cx="2391225" cy="17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60" y="-46080"/>
            <a:ext cx="9118080" cy="61704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Computing Options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2420" y="1672299"/>
            <a:ext cx="8388901" cy="2851273"/>
          </a:xfrm>
          <a:prstGeom prst="roundRect">
            <a:avLst/>
          </a:prstGeom>
          <a:solidFill>
            <a:srgbClr val="0082B9">
              <a:alpha val="0"/>
            </a:srgbClr>
          </a:solidFill>
          <a:ln>
            <a:solidFill>
              <a:srgbClr val="00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43" y="2375891"/>
            <a:ext cx="1777764" cy="1777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34" y="2439229"/>
            <a:ext cx="2977746" cy="1473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3844" y="2005974"/>
            <a:ext cx="2171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Google Cloud Genomics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465899" y="2019136"/>
            <a:ext cx="2171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Flemish Super Computer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2" y="2307670"/>
            <a:ext cx="991322" cy="16812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7787" y="4002163"/>
            <a:ext cx="269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7416 </a:t>
            </a:r>
            <a:r>
              <a:rPr lang="en-US" sz="1100" dirty="0" smtClean="0"/>
              <a:t>Cores (</a:t>
            </a:r>
            <a:r>
              <a:rPr lang="en-US" sz="1100" dirty="0" err="1"/>
              <a:t>S</a:t>
            </a:r>
            <a:r>
              <a:rPr lang="en-US" sz="1100" dirty="0" err="1" smtClean="0"/>
              <a:t>kylake</a:t>
            </a:r>
            <a:r>
              <a:rPr lang="en-US" sz="1100" dirty="0" smtClean="0"/>
              <a:t>/Cascade Lake)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24185" y="3840863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Genomics Core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33" y="4998762"/>
            <a:ext cx="3056337" cy="993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1548" t="22685" r="42619" b="24167"/>
          <a:stretch/>
        </p:blipFill>
        <p:spPr>
          <a:xfrm>
            <a:off x="1141104" y="4650677"/>
            <a:ext cx="3039010" cy="16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0" y="18972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Counting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995640" y="196092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Demultiplexing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995640" y="328644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2342520" y="51562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394960" y="5137920"/>
            <a:ext cx="1406520" cy="43992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Differential 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463160" y="5137920"/>
            <a:ext cx="1406520" cy="43992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Cell Identification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Line 8"/>
          <p:cNvCxnSpPr/>
          <p:nvPr/>
        </p:nvCxnSpPr>
        <p:spPr>
          <a:xfrm flipH="1">
            <a:off x="4700520" y="1719720"/>
            <a:ext cx="5040" cy="241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2" name="Line 9"/>
          <p:cNvCxnSpPr/>
          <p:nvPr/>
        </p:nvCxnSpPr>
        <p:spPr>
          <a:xfrm>
            <a:off x="4698720" y="2401560"/>
            <a:ext cx="2160" cy="259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3" name="Line 10"/>
          <p:cNvCxnSpPr/>
          <p:nvPr/>
        </p:nvCxnSpPr>
        <p:spPr>
          <a:xfrm>
            <a:off x="4698720" y="3100680"/>
            <a:ext cx="2160" cy="186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4" name="Line 11"/>
          <p:cNvCxnSpPr>
            <a:stCxn id="6" idx="2"/>
          </p:cNvCxnSpPr>
          <p:nvPr/>
        </p:nvCxnSpPr>
        <p:spPr>
          <a:xfrm flipH="1">
            <a:off x="2011680" y="3726000"/>
            <a:ext cx="268740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5" name="Line 12"/>
          <p:cNvCxnSpPr>
            <a:stCxn id="6" idx="2"/>
          </p:cNvCxnSpPr>
          <p:nvPr/>
        </p:nvCxnSpPr>
        <p:spPr>
          <a:xfrm>
            <a:off x="4698720" y="3726000"/>
            <a:ext cx="243396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6" name="Line 13"/>
          <p:cNvCxnSpPr/>
          <p:nvPr/>
        </p:nvCxnSpPr>
        <p:spPr>
          <a:xfrm flipH="1">
            <a:off x="914400" y="4789800"/>
            <a:ext cx="1160640" cy="36720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7" name="Line 14"/>
          <p:cNvCxnSpPr>
            <a:endCxn id="7" idx="0"/>
          </p:cNvCxnSpPr>
          <p:nvPr/>
        </p:nvCxnSpPr>
        <p:spPr>
          <a:xfrm>
            <a:off x="2074680" y="4789800"/>
            <a:ext cx="971280" cy="3668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8" name="Line 15"/>
          <p:cNvCxnSpPr>
            <a:endCxn id="8" idx="0"/>
          </p:cNvCxnSpPr>
          <p:nvPr/>
        </p:nvCxnSpPr>
        <p:spPr>
          <a:xfrm flipH="1">
            <a:off x="6098040" y="4789800"/>
            <a:ext cx="103464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9" name="Line 16"/>
          <p:cNvCxnSpPr>
            <a:endCxn id="9" idx="0"/>
          </p:cNvCxnSpPr>
          <p:nvPr/>
        </p:nvCxnSpPr>
        <p:spPr>
          <a:xfrm>
            <a:off x="7132320" y="4789800"/>
            <a:ext cx="103428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sp>
        <p:nvSpPr>
          <p:cNvPr id="22" name="CustomShape 19"/>
          <p:cNvSpPr/>
          <p:nvPr/>
        </p:nvSpPr>
        <p:spPr>
          <a:xfrm>
            <a:off x="4002120" y="12801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20"/>
          <p:cNvSpPr/>
          <p:nvPr/>
        </p:nvSpPr>
        <p:spPr>
          <a:xfrm>
            <a:off x="530352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18288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3995640" y="2651760"/>
            <a:ext cx="1406520" cy="43956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Fastq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>
            <a:off x="6400800" y="4349880"/>
            <a:ext cx="1406520" cy="439920"/>
          </a:xfrm>
          <a:prstGeom prst="rect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5"/>
          <p:cNvSpPr/>
          <p:nvPr/>
        </p:nvSpPr>
        <p:spPr>
          <a:xfrm>
            <a:off x="252540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6"/>
          <p:cNvSpPr/>
          <p:nvPr/>
        </p:nvSpPr>
        <p:spPr>
          <a:xfrm>
            <a:off x="521208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23"/>
          <p:cNvSpPr/>
          <p:nvPr/>
        </p:nvSpPr>
        <p:spPr>
          <a:xfrm>
            <a:off x="1431900" y="4326647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Variant Calling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23"/>
          <p:cNvSpPr/>
          <p:nvPr/>
        </p:nvSpPr>
        <p:spPr>
          <a:xfrm>
            <a:off x="274320" y="5153479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6934" y="57395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be continued…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0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0" b="7547"/>
          <a:stretch/>
        </p:blipFill>
        <p:spPr>
          <a:xfrm>
            <a:off x="1861504" y="3215398"/>
            <a:ext cx="5020942" cy="3186152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25400" y="2514435"/>
            <a:ext cx="9118600" cy="61741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193C6A"/>
                </a:solidFill>
              </a:rPr>
              <a:t>Thank You!</a:t>
            </a:r>
            <a:endParaRPr lang="en-US" dirty="0">
              <a:solidFill>
                <a:srgbClr val="193C6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2852" y="2156898"/>
            <a:ext cx="49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93C6A"/>
                </a:solidFill>
              </a:rPr>
              <a:t>On behalf of the Genomics Core Leuven </a:t>
            </a:r>
            <a:endParaRPr lang="en-US" dirty="0">
              <a:solidFill>
                <a:srgbClr val="193C6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9091" r="12299" b="31015"/>
          <a:stretch/>
        </p:blipFill>
        <p:spPr>
          <a:xfrm>
            <a:off x="747878" y="234073"/>
            <a:ext cx="2038350" cy="1691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b="2688"/>
          <a:stretch/>
        </p:blipFill>
        <p:spPr>
          <a:xfrm>
            <a:off x="3511881" y="234073"/>
            <a:ext cx="2333459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064" t="-2" r="7258" b="52"/>
          <a:stretch/>
        </p:blipFill>
        <p:spPr>
          <a:xfrm>
            <a:off x="6570993" y="311983"/>
            <a:ext cx="2314576" cy="1617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5560" y="-4608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Single-cell RNA 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46729" y="989995"/>
            <a:ext cx="8226360" cy="29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/>
          <a:lstStyle/>
          <a:p>
            <a:pPr marL="4680">
              <a:lnSpc>
                <a:spcPct val="94000"/>
              </a:lnSpc>
              <a:buClr>
                <a:srgbClr val="000000"/>
              </a:buClr>
              <a:buSzPct val="45000"/>
            </a:pPr>
            <a:r>
              <a:rPr lang="en-US" sz="24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Results </a:t>
            </a:r>
            <a:r>
              <a:rPr lang="en-US" sz="2400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</a:rPr>
              <a:t>Interpretation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5916960" y="1910160"/>
            <a:ext cx="2455920" cy="24559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249876" y="5245773"/>
            <a:ext cx="3276360" cy="64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Report 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files</a:t>
            </a:r>
            <a:r>
              <a:rPr lang="nl-BE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nl-BE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UMAPs</a:t>
            </a:r>
            <a:r>
              <a:rPr lang="nl-BE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t-</a:t>
            </a:r>
            <a:r>
              <a:rPr lang="nl-BE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sne</a:t>
            </a:r>
            <a:r>
              <a:rPr lang="nl-BE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plots, </a:t>
            </a:r>
            <a:r>
              <a:rPr lang="nl-BE" sz="1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differentially</a:t>
            </a:r>
            <a:r>
              <a:rPr lang="nl-BE" sz="1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1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expressed</a:t>
            </a:r>
            <a:r>
              <a:rPr lang="nl-BE" sz="1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1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genes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reads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report,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counting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report,…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5029200" y="5027760"/>
            <a:ext cx="3678120" cy="64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nl-BE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few GB 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analyzed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data: </a:t>
            </a:r>
            <a:r>
              <a:rPr lang="nl-BE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Fastq</a:t>
            </a:r>
            <a:r>
              <a:rPr lang="nl-BE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BAM, </a:t>
            </a:r>
            <a:r>
              <a:rPr lang="nl-BE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counts</a:t>
            </a:r>
            <a:r>
              <a:rPr lang="nl-BE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0" y="1506828"/>
            <a:ext cx="4297035" cy="3069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56" y="3468838"/>
            <a:ext cx="2273788" cy="1624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220" y="1629005"/>
            <a:ext cx="2673457" cy="1909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25560" y="-4608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Downstream Analysis and Reanalysis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65760" y="914400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Reviewer: “The transcriptional and proteomic profiling experiments propose some interesting </a:t>
            </a:r>
            <a:r>
              <a:rPr lang="en-US" sz="15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followup</a:t>
            </a:r>
            <a:r>
              <a:rPr lang="en-US" sz="15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pathways for further analysis that may shed light on the mechanisms underlying these conditions.</a:t>
            </a:r>
            <a:r>
              <a:rPr lang="en-US" sz="1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 “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" y="2073498"/>
            <a:ext cx="2935625" cy="2935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6883" y="4954503"/>
            <a:ext cx="24673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(*) https</a:t>
            </a:r>
            <a:r>
              <a:rPr lang="en-US" sz="1050" dirty="0"/>
              <a:t>://aertslab.org/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57" y="2205796"/>
            <a:ext cx="4110104" cy="2935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5673" y="5158979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Reanalysis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7837" y="5159969"/>
            <a:ext cx="295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Downstream analysis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25560" y="-4608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NGS Bioinformatics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3719880" y="2970720"/>
            <a:ext cx="1157400" cy="1266840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3"/>
          <a:stretch/>
        </p:blipFill>
        <p:spPr>
          <a:xfrm>
            <a:off x="330480" y="2961000"/>
            <a:ext cx="1324080" cy="10512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330480" y="2304000"/>
            <a:ext cx="1441440" cy="806400"/>
          </a:xfrm>
          <a:custGeom>
            <a:avLst/>
            <a:gdLst/>
            <a:ahLst/>
            <a:cxnLst/>
            <a:rect l="l" t="t" r="r" b="b"/>
            <a:pathLst>
              <a:path w="4005" h="2243">
                <a:moveTo>
                  <a:pt x="0" y="0"/>
                </a:moveTo>
                <a:lnTo>
                  <a:pt x="4005" y="0"/>
                </a:lnTo>
                <a:lnTo>
                  <a:pt x="4005" y="2243"/>
                </a:lnTo>
                <a:lnTo>
                  <a:pt x="0" y="22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Experimental</a:t>
            </a:r>
            <a:r>
              <a:rPr lang="nl-BE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Design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566160" y="2307960"/>
            <a:ext cx="1463040" cy="709560"/>
          </a:xfrm>
          <a:custGeom>
            <a:avLst/>
            <a:gdLst/>
            <a:ahLst/>
            <a:cxnLst/>
            <a:rect l="l" t="t" r="r" b="b"/>
            <a:pathLst>
              <a:path w="3397" h="1973">
                <a:moveTo>
                  <a:pt x="0" y="0"/>
                </a:moveTo>
                <a:lnTo>
                  <a:pt x="3397" y="0"/>
                </a:lnTo>
                <a:lnTo>
                  <a:pt x="3397" y="1973"/>
                </a:lnTo>
                <a:lnTo>
                  <a:pt x="0" y="197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nl-BE" sz="12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3043800" y="2888280"/>
            <a:ext cx="395280" cy="222120"/>
          </a:xfrm>
          <a:custGeom>
            <a:avLst/>
            <a:gdLst/>
            <a:ahLst/>
            <a:cxnLst/>
            <a:rect l="l" t="t" r="r" b="b"/>
            <a:pathLst>
              <a:path w="1994" h="5653">
                <a:moveTo>
                  <a:pt x="0" y="3135"/>
                </a:moveTo>
                <a:lnTo>
                  <a:pt x="1994" y="3135"/>
                </a:lnTo>
                <a:lnTo>
                  <a:pt x="1994" y="0"/>
                </a:lnTo>
                <a:lnTo>
                  <a:pt x="1100" y="309"/>
                </a:lnTo>
                <a:lnTo>
                  <a:pt x="1994" y="617"/>
                </a:lnTo>
                <a:lnTo>
                  <a:pt x="1994" y="-2518"/>
                </a:lnTo>
                <a:lnTo>
                  <a:pt x="0" y="-2518"/>
                </a:lnTo>
                <a:lnTo>
                  <a:pt x="0" y="3135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Picture 165"/>
          <p:cNvPicPr/>
          <p:nvPr/>
        </p:nvPicPr>
        <p:blipFill>
          <a:blip r:embed="rId4"/>
          <a:stretch/>
        </p:blipFill>
        <p:spPr>
          <a:xfrm>
            <a:off x="5691600" y="2862720"/>
            <a:ext cx="1125360" cy="1176480"/>
          </a:xfrm>
          <a:prstGeom prst="rect">
            <a:avLst/>
          </a:prstGeom>
          <a:ln>
            <a:noFill/>
          </a:ln>
        </p:spPr>
      </p:pic>
      <p:sp>
        <p:nvSpPr>
          <p:cNvPr id="167" name="CustomShape 5"/>
          <p:cNvSpPr/>
          <p:nvPr/>
        </p:nvSpPr>
        <p:spPr>
          <a:xfrm>
            <a:off x="2192760" y="3972946"/>
            <a:ext cx="1359000" cy="644400"/>
          </a:xfrm>
          <a:custGeom>
            <a:avLst/>
            <a:gdLst/>
            <a:ahLst/>
            <a:cxnLst/>
            <a:rect l="l" t="t" r="r" b="b"/>
            <a:pathLst>
              <a:path w="3775" h="1790">
                <a:moveTo>
                  <a:pt x="0" y="0"/>
                </a:moveTo>
                <a:lnTo>
                  <a:pt x="3775" y="0"/>
                </a:lnTo>
                <a:lnTo>
                  <a:pt x="3775" y="1790"/>
                </a:lnTo>
                <a:lnTo>
                  <a:pt x="0" y="179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Library </a:t>
            </a:r>
            <a:r>
              <a:rPr lang="nl-BE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Preparation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5551970" y="4119511"/>
            <a:ext cx="1802160" cy="644400"/>
          </a:xfrm>
          <a:custGeom>
            <a:avLst/>
            <a:gdLst/>
            <a:ahLst/>
            <a:cxnLst/>
            <a:rect l="l" t="t" r="r" b="b"/>
            <a:pathLst>
              <a:path w="3775" h="1790">
                <a:moveTo>
                  <a:pt x="0" y="0"/>
                </a:moveTo>
                <a:lnTo>
                  <a:pt x="3775" y="0"/>
                </a:lnTo>
                <a:lnTo>
                  <a:pt x="3775" y="1790"/>
                </a:lnTo>
                <a:lnTo>
                  <a:pt x="0" y="179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Bioinformatics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5"/>
          <a:stretch/>
        </p:blipFill>
        <p:spPr>
          <a:xfrm>
            <a:off x="2062440" y="2862720"/>
            <a:ext cx="1222560" cy="1247760"/>
          </a:xfrm>
          <a:prstGeom prst="rect">
            <a:avLst/>
          </a:prstGeom>
          <a:ln>
            <a:noFill/>
          </a:ln>
        </p:spPr>
      </p:pic>
      <p:sp>
        <p:nvSpPr>
          <p:cNvPr id="171" name="CustomShape 8"/>
          <p:cNvSpPr/>
          <p:nvPr/>
        </p:nvSpPr>
        <p:spPr>
          <a:xfrm>
            <a:off x="5421600" y="2553120"/>
            <a:ext cx="1676520" cy="220176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8"/>
          <p:cNvSpPr/>
          <p:nvPr/>
        </p:nvSpPr>
        <p:spPr>
          <a:xfrm>
            <a:off x="1830780" y="2553120"/>
            <a:ext cx="1676520" cy="220176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330480" y="4887532"/>
            <a:ext cx="4546800" cy="88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70101" y="5064480"/>
            <a:ext cx="3284593" cy="9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30" y="2910960"/>
            <a:ext cx="1486080" cy="148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2440" y="4976406"/>
            <a:ext cx="143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Thursday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16980" y="5212314"/>
            <a:ext cx="143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Friday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354131" y="4887532"/>
            <a:ext cx="1486080" cy="88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stomShape 3"/>
          <p:cNvSpPr/>
          <p:nvPr/>
        </p:nvSpPr>
        <p:spPr>
          <a:xfrm>
            <a:off x="7490520" y="2303736"/>
            <a:ext cx="1272032" cy="558984"/>
          </a:xfrm>
          <a:custGeom>
            <a:avLst/>
            <a:gdLst/>
            <a:ahLst/>
            <a:cxnLst/>
            <a:rect l="l" t="t" r="r" b="b"/>
            <a:pathLst>
              <a:path w="3397" h="1973">
                <a:moveTo>
                  <a:pt x="0" y="0"/>
                </a:moveTo>
                <a:lnTo>
                  <a:pt x="3397" y="0"/>
                </a:lnTo>
                <a:lnTo>
                  <a:pt x="3397" y="1973"/>
                </a:lnTo>
                <a:lnTo>
                  <a:pt x="0" y="197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Downstream </a:t>
            </a:r>
          </a:p>
          <a:p>
            <a:pPr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nl-BE" sz="1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5650" y="4976406"/>
            <a:ext cx="143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Thursday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25560" y="20592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000" spc="-97" dirty="0" err="1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4000" spc="-97" dirty="0" err="1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000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NGS Sequencing Pipeline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995640" y="1960920"/>
            <a:ext cx="1406520" cy="43956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Demultiplexing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995640" y="3286440"/>
            <a:ext cx="1406520" cy="43956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2342520" y="51562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3949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Differential 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463160" y="513792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Cell Identification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Line 8"/>
          <p:cNvCxnSpPr/>
          <p:nvPr/>
        </p:nvCxnSpPr>
        <p:spPr>
          <a:xfrm flipH="1">
            <a:off x="4700520" y="1719720"/>
            <a:ext cx="5040" cy="241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2" name="Line 9"/>
          <p:cNvCxnSpPr/>
          <p:nvPr/>
        </p:nvCxnSpPr>
        <p:spPr>
          <a:xfrm>
            <a:off x="4698720" y="2401560"/>
            <a:ext cx="2160" cy="25956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3" name="Line 10"/>
          <p:cNvCxnSpPr/>
          <p:nvPr/>
        </p:nvCxnSpPr>
        <p:spPr>
          <a:xfrm>
            <a:off x="4698720" y="3100680"/>
            <a:ext cx="2160" cy="186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4" name="Line 11"/>
          <p:cNvCxnSpPr>
            <a:stCxn id="6" idx="2"/>
          </p:cNvCxnSpPr>
          <p:nvPr/>
        </p:nvCxnSpPr>
        <p:spPr>
          <a:xfrm flipH="1">
            <a:off x="2011680" y="3726000"/>
            <a:ext cx="268740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5" name="Line 12"/>
          <p:cNvCxnSpPr>
            <a:stCxn id="6" idx="2"/>
          </p:cNvCxnSpPr>
          <p:nvPr/>
        </p:nvCxnSpPr>
        <p:spPr>
          <a:xfrm>
            <a:off x="4698720" y="3726000"/>
            <a:ext cx="2433960" cy="5720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6" name="Line 13"/>
          <p:cNvCxnSpPr/>
          <p:nvPr/>
        </p:nvCxnSpPr>
        <p:spPr>
          <a:xfrm flipH="1">
            <a:off x="914400" y="4789800"/>
            <a:ext cx="1160640" cy="36720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7" name="Line 14"/>
          <p:cNvCxnSpPr>
            <a:endCxn id="7" idx="0"/>
          </p:cNvCxnSpPr>
          <p:nvPr/>
        </p:nvCxnSpPr>
        <p:spPr>
          <a:xfrm>
            <a:off x="2074680" y="4789800"/>
            <a:ext cx="971280" cy="36684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8" name="Line 15"/>
          <p:cNvCxnSpPr>
            <a:endCxn id="8" idx="0"/>
          </p:cNvCxnSpPr>
          <p:nvPr/>
        </p:nvCxnSpPr>
        <p:spPr>
          <a:xfrm flipH="1">
            <a:off x="6098040" y="4789800"/>
            <a:ext cx="103464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cxnSp>
        <p:nvCxnSpPr>
          <p:cNvPr id="19" name="Line 16"/>
          <p:cNvCxnSpPr>
            <a:endCxn id="9" idx="0"/>
          </p:cNvCxnSpPr>
          <p:nvPr/>
        </p:nvCxnSpPr>
        <p:spPr>
          <a:xfrm>
            <a:off x="7132320" y="4789800"/>
            <a:ext cx="1034280" cy="348480"/>
          </a:xfrm>
          <a:prstGeom prst="straightConnector1">
            <a:avLst/>
          </a:prstGeom>
          <a:ln w="9360">
            <a:solidFill>
              <a:srgbClr val="595959"/>
            </a:solidFill>
            <a:round/>
            <a:tailEnd type="triangle" w="med" len="med"/>
          </a:ln>
        </p:spPr>
      </p:cxnSp>
      <p:sp>
        <p:nvSpPr>
          <p:cNvPr id="22" name="CustomShape 19"/>
          <p:cNvSpPr/>
          <p:nvPr/>
        </p:nvSpPr>
        <p:spPr>
          <a:xfrm>
            <a:off x="4002120" y="1280160"/>
            <a:ext cx="1406520" cy="439560"/>
          </a:xfrm>
          <a:prstGeom prst="rect">
            <a:avLst/>
          </a:prstGeom>
          <a:solidFill>
            <a:srgbClr val="C00000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Sequencing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20"/>
          <p:cNvSpPr/>
          <p:nvPr/>
        </p:nvSpPr>
        <p:spPr>
          <a:xfrm>
            <a:off x="530352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182880" y="4297680"/>
            <a:ext cx="3657600" cy="1463040"/>
          </a:xfrm>
          <a:custGeom>
            <a:avLst/>
            <a:gdLst/>
            <a:ahLst/>
            <a:cxnLst/>
            <a:rect l="0" t="0" r="r" b="b"/>
            <a:pathLst>
              <a:path w="10162" h="4066">
                <a:moveTo>
                  <a:pt x="677" y="0"/>
                </a:moveTo>
                <a:cubicBezTo>
                  <a:pt x="338" y="0"/>
                  <a:pt x="0" y="338"/>
                  <a:pt x="0" y="677"/>
                </a:cubicBezTo>
                <a:lnTo>
                  <a:pt x="0" y="3387"/>
                </a:lnTo>
                <a:cubicBezTo>
                  <a:pt x="0" y="3726"/>
                  <a:pt x="338" y="4065"/>
                  <a:pt x="677" y="4065"/>
                </a:cubicBezTo>
                <a:lnTo>
                  <a:pt x="9483" y="4065"/>
                </a:lnTo>
                <a:cubicBezTo>
                  <a:pt x="9822" y="4065"/>
                  <a:pt x="10161" y="3726"/>
                  <a:pt x="10161" y="3387"/>
                </a:cubicBezTo>
                <a:lnTo>
                  <a:pt x="10161" y="677"/>
                </a:lnTo>
                <a:cubicBezTo>
                  <a:pt x="10161" y="338"/>
                  <a:pt x="9822" y="0"/>
                  <a:pt x="9483" y="0"/>
                </a:cubicBezTo>
                <a:lnTo>
                  <a:pt x="677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3995640" y="2651760"/>
            <a:ext cx="1406520" cy="43956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Fastq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>
            <a:off x="6400800" y="4349880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5"/>
          <p:cNvSpPr/>
          <p:nvPr/>
        </p:nvSpPr>
        <p:spPr>
          <a:xfrm>
            <a:off x="252540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6"/>
          <p:cNvSpPr/>
          <p:nvPr/>
        </p:nvSpPr>
        <p:spPr>
          <a:xfrm>
            <a:off x="5212080" y="3931920"/>
            <a:ext cx="1406520" cy="182880"/>
          </a:xfrm>
          <a:prstGeom prst="rect">
            <a:avLst/>
          </a:prstGeom>
          <a:solidFill>
            <a:srgbClr val="EEEEEE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RNA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23"/>
          <p:cNvSpPr/>
          <p:nvPr/>
        </p:nvSpPr>
        <p:spPr>
          <a:xfrm>
            <a:off x="1431900" y="4326647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Variant Calling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23"/>
          <p:cNvSpPr/>
          <p:nvPr/>
        </p:nvSpPr>
        <p:spPr>
          <a:xfrm>
            <a:off x="274320" y="5153479"/>
            <a:ext cx="1406520" cy="43992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SNV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6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/>
          <p:cNvPicPr/>
          <p:nvPr/>
        </p:nvPicPr>
        <p:blipFill>
          <a:blip r:embed="rId2"/>
          <a:stretch/>
        </p:blipFill>
        <p:spPr>
          <a:xfrm>
            <a:off x="2471040" y="2194560"/>
            <a:ext cx="2725560" cy="2983320"/>
          </a:xfrm>
          <a:prstGeom prst="rect">
            <a:avLst/>
          </a:prstGeom>
          <a:ln>
            <a:noFill/>
          </a:ln>
        </p:spPr>
      </p:pic>
      <p:sp>
        <p:nvSpPr>
          <p:cNvPr id="344" name="CustomShape 1"/>
          <p:cNvSpPr/>
          <p:nvPr/>
        </p:nvSpPr>
        <p:spPr>
          <a:xfrm>
            <a:off x="7135920" y="327780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228080" y="383040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5770800" y="331596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7444080" y="301752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6759720" y="344628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6912360" y="359856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7216920" y="390348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607440" y="329364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759720" y="344628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6912360" y="359856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7064640" y="375084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7032960" y="4006440"/>
            <a:ext cx="457200" cy="44640"/>
          </a:xfrm>
          <a:custGeom>
            <a:avLst/>
            <a:gdLst/>
            <a:ahLst/>
            <a:cxnLst/>
            <a:rect l="0" t="0" r="r" b="b"/>
            <a:pathLst>
              <a:path w="1272" h="126">
                <a:moveTo>
                  <a:pt x="20" y="0"/>
                </a:moveTo>
                <a:cubicBezTo>
                  <a:pt x="10" y="0"/>
                  <a:pt x="0" y="10"/>
                  <a:pt x="0" y="20"/>
                </a:cubicBezTo>
                <a:lnTo>
                  <a:pt x="0" y="104"/>
                </a:lnTo>
                <a:cubicBezTo>
                  <a:pt x="0" y="114"/>
                  <a:pt x="10" y="125"/>
                  <a:pt x="20" y="125"/>
                </a:cubicBezTo>
                <a:lnTo>
                  <a:pt x="1250" y="125"/>
                </a:lnTo>
                <a:cubicBezTo>
                  <a:pt x="1260" y="125"/>
                  <a:pt x="1271" y="114"/>
                  <a:pt x="1271" y="104"/>
                </a:cubicBezTo>
                <a:lnTo>
                  <a:pt x="1271" y="20"/>
                </a:lnTo>
                <a:cubicBezTo>
                  <a:pt x="1271" y="10"/>
                  <a:pt x="1260" y="0"/>
                  <a:pt x="1250" y="0"/>
                </a:cubicBezTo>
                <a:lnTo>
                  <a:pt x="20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6347160" y="302868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6115320" y="323352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7898040" y="387000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7280640" y="337464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5923080" y="346824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6075720" y="362088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228000" y="377316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6380280" y="392544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7802640" y="342540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7955280" y="369396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6907320" y="308412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7955280" y="369396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96360" y="316980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7802640" y="3608280"/>
            <a:ext cx="457200" cy="45720"/>
          </a:xfrm>
          <a:custGeom>
            <a:avLst/>
            <a:gdLst/>
            <a:ahLst/>
            <a:cxnLst/>
            <a:rect l="0" t="0" r="r" b="b"/>
            <a:pathLst>
              <a:path w="1272" h="129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6"/>
                </a:lnTo>
                <a:cubicBezTo>
                  <a:pt x="0" y="117"/>
                  <a:pt x="10" y="128"/>
                  <a:pt x="21" y="128"/>
                </a:cubicBezTo>
                <a:lnTo>
                  <a:pt x="1249" y="128"/>
                </a:lnTo>
                <a:cubicBezTo>
                  <a:pt x="1260" y="128"/>
                  <a:pt x="1271" y="117"/>
                  <a:pt x="1271" y="106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C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5893200" y="313812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6575760" y="3698640"/>
            <a:ext cx="457200" cy="46080"/>
          </a:xfrm>
          <a:custGeom>
            <a:avLst/>
            <a:gdLst/>
            <a:ahLst/>
            <a:cxnLst/>
            <a:rect l="0" t="0" r="r" b="b"/>
            <a:pathLst>
              <a:path w="1272" h="130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7"/>
                </a:lnTo>
                <a:cubicBezTo>
                  <a:pt x="0" y="118"/>
                  <a:pt x="10" y="129"/>
                  <a:pt x="21" y="129"/>
                </a:cubicBezTo>
                <a:lnTo>
                  <a:pt x="1249" y="129"/>
                </a:lnTo>
                <a:cubicBezTo>
                  <a:pt x="1260" y="129"/>
                  <a:pt x="1271" y="118"/>
                  <a:pt x="1271" y="107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5745240" y="3711240"/>
            <a:ext cx="457200" cy="47520"/>
          </a:xfrm>
          <a:custGeom>
            <a:avLst/>
            <a:gdLst/>
            <a:ahLst/>
            <a:cxnLst/>
            <a:rect l="0" t="0" r="r" b="b"/>
            <a:pathLst>
              <a:path w="1272" h="134">
                <a:moveTo>
                  <a:pt x="22" y="0"/>
                </a:moveTo>
                <a:cubicBezTo>
                  <a:pt x="11" y="0"/>
                  <a:pt x="0" y="11"/>
                  <a:pt x="0" y="22"/>
                </a:cubicBezTo>
                <a:lnTo>
                  <a:pt x="0" y="110"/>
                </a:lnTo>
                <a:cubicBezTo>
                  <a:pt x="0" y="121"/>
                  <a:pt x="11" y="133"/>
                  <a:pt x="22" y="133"/>
                </a:cubicBezTo>
                <a:lnTo>
                  <a:pt x="1248" y="133"/>
                </a:lnTo>
                <a:cubicBezTo>
                  <a:pt x="1259" y="133"/>
                  <a:pt x="1271" y="121"/>
                  <a:pt x="1271" y="110"/>
                </a:cubicBezTo>
                <a:lnTo>
                  <a:pt x="1271" y="22"/>
                </a:lnTo>
                <a:cubicBezTo>
                  <a:pt x="1271" y="11"/>
                  <a:pt x="1259" y="0"/>
                  <a:pt x="1248" y="0"/>
                </a:cubicBezTo>
                <a:lnTo>
                  <a:pt x="22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7345440" y="3519360"/>
            <a:ext cx="457200" cy="45720"/>
          </a:xfrm>
          <a:custGeom>
            <a:avLst/>
            <a:gdLst/>
            <a:ahLst/>
            <a:cxnLst/>
            <a:rect l="0" t="0" r="r" b="b"/>
            <a:pathLst>
              <a:path w="1272" h="129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lnTo>
                  <a:pt x="0" y="106"/>
                </a:lnTo>
                <a:cubicBezTo>
                  <a:pt x="0" y="117"/>
                  <a:pt x="10" y="128"/>
                  <a:pt x="21" y="128"/>
                </a:cubicBezTo>
                <a:lnTo>
                  <a:pt x="1249" y="128"/>
                </a:lnTo>
                <a:cubicBezTo>
                  <a:pt x="1260" y="128"/>
                  <a:pt x="1271" y="117"/>
                  <a:pt x="1271" y="106"/>
                </a:cubicBezTo>
                <a:lnTo>
                  <a:pt x="1271" y="21"/>
                </a:lnTo>
                <a:cubicBezTo>
                  <a:pt x="1271" y="10"/>
                  <a:pt x="1260" y="0"/>
                  <a:pt x="1249" y="0"/>
                </a:cubicBezTo>
                <a:lnTo>
                  <a:pt x="21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4" name="Picture 373"/>
          <p:cNvPicPr/>
          <p:nvPr/>
        </p:nvPicPr>
        <p:blipFill>
          <a:blip r:embed="rId3"/>
          <a:stretch/>
        </p:blipFill>
        <p:spPr>
          <a:xfrm>
            <a:off x="945360" y="3108960"/>
            <a:ext cx="685080" cy="699120"/>
          </a:xfrm>
          <a:prstGeom prst="rect">
            <a:avLst/>
          </a:prstGeom>
          <a:ln>
            <a:noFill/>
          </a:ln>
        </p:spPr>
      </p:pic>
      <p:sp>
        <p:nvSpPr>
          <p:cNvPr id="375" name="CustomShape 31"/>
          <p:cNvSpPr/>
          <p:nvPr/>
        </p:nvSpPr>
        <p:spPr>
          <a:xfrm rot="16200000">
            <a:off x="6988680" y="3712320"/>
            <a:ext cx="530280" cy="1554480"/>
          </a:xfrm>
          <a:custGeom>
            <a:avLst/>
            <a:gdLst/>
            <a:ahLst/>
            <a:cxnLst/>
            <a:rect l="0" t="0" r="r" b="b"/>
            <a:pathLst>
              <a:path w="1475" h="4320">
                <a:moveTo>
                  <a:pt x="1474" y="0"/>
                </a:moveTo>
                <a:cubicBezTo>
                  <a:pt x="1105" y="0"/>
                  <a:pt x="737" y="179"/>
                  <a:pt x="737" y="359"/>
                </a:cubicBezTo>
                <a:lnTo>
                  <a:pt x="737" y="1799"/>
                </a:lnTo>
                <a:cubicBezTo>
                  <a:pt x="737" y="1979"/>
                  <a:pt x="368" y="2159"/>
                  <a:pt x="0" y="2159"/>
                </a:cubicBezTo>
                <a:cubicBezTo>
                  <a:pt x="368" y="2159"/>
                  <a:pt x="737" y="2339"/>
                  <a:pt x="737" y="2519"/>
                </a:cubicBezTo>
                <a:lnTo>
                  <a:pt x="737" y="3959"/>
                </a:lnTo>
                <a:cubicBezTo>
                  <a:pt x="737" y="4139"/>
                  <a:pt x="1105" y="4319"/>
                  <a:pt x="1474" y="4319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TextShape 32"/>
          <p:cNvSpPr txBox="1"/>
          <p:nvPr/>
        </p:nvSpPr>
        <p:spPr>
          <a:xfrm>
            <a:off x="898920" y="4846320"/>
            <a:ext cx="1463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Library</a:t>
            </a:r>
          </a:p>
        </p:txBody>
      </p:sp>
      <p:sp>
        <p:nvSpPr>
          <p:cNvPr id="377" name="TextShape 33"/>
          <p:cNvSpPr txBox="1"/>
          <p:nvPr/>
        </p:nvSpPr>
        <p:spPr>
          <a:xfrm>
            <a:off x="6842520" y="4847400"/>
            <a:ext cx="9144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Reads</a:t>
            </a:r>
          </a:p>
        </p:txBody>
      </p:sp>
      <p:sp>
        <p:nvSpPr>
          <p:cNvPr id="378" name="CustomShape 34"/>
          <p:cNvSpPr/>
          <p:nvPr/>
        </p:nvSpPr>
        <p:spPr>
          <a:xfrm>
            <a:off x="1721880" y="3383280"/>
            <a:ext cx="365760" cy="182880"/>
          </a:xfrm>
          <a:custGeom>
            <a:avLst/>
            <a:gdLst/>
            <a:ahLst/>
            <a:cxnLst/>
            <a:rect l="0" t="0" r="r" b="b"/>
            <a:pathLst>
              <a:path w="1018" h="510">
                <a:moveTo>
                  <a:pt x="0" y="127"/>
                </a:moveTo>
                <a:lnTo>
                  <a:pt x="762" y="127"/>
                </a:lnTo>
                <a:lnTo>
                  <a:pt x="762" y="0"/>
                </a:lnTo>
                <a:lnTo>
                  <a:pt x="1017" y="254"/>
                </a:lnTo>
                <a:lnTo>
                  <a:pt x="762" y="509"/>
                </a:lnTo>
                <a:lnTo>
                  <a:pt x="76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35"/>
          <p:cNvSpPr/>
          <p:nvPr/>
        </p:nvSpPr>
        <p:spPr>
          <a:xfrm>
            <a:off x="5288040" y="3383280"/>
            <a:ext cx="365760" cy="182880"/>
          </a:xfrm>
          <a:custGeom>
            <a:avLst/>
            <a:gdLst/>
            <a:ahLst/>
            <a:cxnLst/>
            <a:rect l="0" t="0" r="r" b="b"/>
            <a:pathLst>
              <a:path w="1018" h="510">
                <a:moveTo>
                  <a:pt x="0" y="127"/>
                </a:moveTo>
                <a:lnTo>
                  <a:pt x="762" y="127"/>
                </a:lnTo>
                <a:lnTo>
                  <a:pt x="762" y="0"/>
                </a:lnTo>
                <a:lnTo>
                  <a:pt x="1017" y="254"/>
                </a:lnTo>
                <a:lnTo>
                  <a:pt x="762" y="509"/>
                </a:lnTo>
                <a:lnTo>
                  <a:pt x="76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TextShape 36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DNA molecules to digital reads</a:t>
            </a:r>
            <a:endParaRPr lang="en-US" sz="1800" b="0" strike="noStrike" spc="-1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920" y="23040"/>
            <a:ext cx="9118080" cy="617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(c)DNA Molecules </a:t>
            </a:r>
            <a:r>
              <a:rPr lang="en-US" sz="4000" b="0" strike="noStrike" spc="-97" dirty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lang="en-US" sz="4000" b="0" strike="noStrike" spc="-97" dirty="0" smtClean="0">
                <a:solidFill>
                  <a:srgbClr val="0082B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 Reads</a:t>
            </a:r>
            <a:endParaRPr lang="en-US" sz="1800" b="0" strike="noStrike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Picture 381"/>
          <p:cNvPicPr/>
          <p:nvPr/>
        </p:nvPicPr>
        <p:blipFill>
          <a:blip r:embed="rId2"/>
          <a:stretch/>
        </p:blipFill>
        <p:spPr>
          <a:xfrm>
            <a:off x="1562952" y="880740"/>
            <a:ext cx="1995480" cy="1737360"/>
          </a:xfrm>
          <a:prstGeom prst="rect">
            <a:avLst/>
          </a:prstGeom>
          <a:ln>
            <a:noFill/>
          </a:ln>
        </p:spPr>
      </p:pic>
      <p:pic>
        <p:nvPicPr>
          <p:cNvPr id="383" name="Picture 382"/>
          <p:cNvPicPr/>
          <p:nvPr/>
        </p:nvPicPr>
        <p:blipFill>
          <a:blip r:embed="rId3"/>
          <a:stretch/>
        </p:blipFill>
        <p:spPr>
          <a:xfrm>
            <a:off x="6309360" y="3291840"/>
            <a:ext cx="1923480" cy="164592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2674080" y="2895840"/>
            <a:ext cx="2203560" cy="64728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5" name="Picture 384"/>
          <p:cNvPicPr/>
          <p:nvPr/>
        </p:nvPicPr>
        <p:blipFill>
          <a:blip r:embed="rId4"/>
          <a:stretch/>
        </p:blipFill>
        <p:spPr>
          <a:xfrm>
            <a:off x="5869620" y="1021608"/>
            <a:ext cx="1401480" cy="120060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5120640" y="4023360"/>
            <a:ext cx="822960" cy="457200"/>
          </a:xfrm>
          <a:custGeom>
            <a:avLst/>
            <a:gdLst/>
            <a:ahLst/>
            <a:cxnLst/>
            <a:rect l="0" t="0" r="r" b="b"/>
            <a:pathLst>
              <a:path w="2288" h="1272">
                <a:moveTo>
                  <a:pt x="0" y="317"/>
                </a:moveTo>
                <a:lnTo>
                  <a:pt x="1715" y="317"/>
                </a:lnTo>
                <a:lnTo>
                  <a:pt x="1715" y="0"/>
                </a:lnTo>
                <a:lnTo>
                  <a:pt x="2287" y="635"/>
                </a:lnTo>
                <a:lnTo>
                  <a:pt x="1715" y="1271"/>
                </a:lnTo>
                <a:lnTo>
                  <a:pt x="1715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7" name="Picture 386"/>
          <p:cNvPicPr/>
          <p:nvPr/>
        </p:nvPicPr>
        <p:blipFill>
          <a:blip r:embed="rId5"/>
          <a:stretch/>
        </p:blipFill>
        <p:spPr>
          <a:xfrm>
            <a:off x="274320" y="2932920"/>
            <a:ext cx="4273200" cy="24620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54490" y="5708302"/>
            <a:ext cx="5260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Molecular </a:t>
            </a:r>
            <a:r>
              <a:rPr lang="en-US" dirty="0">
                <a:solidFill>
                  <a:srgbClr val="C00000"/>
                </a:solidFill>
              </a:rPr>
              <a:t>Information </a:t>
            </a:r>
            <a:r>
              <a:rPr lang="en-US" dirty="0" smtClean="0">
                <a:solidFill>
                  <a:srgbClr val="C00000"/>
                </a:solidFill>
              </a:rPr>
              <a:t>becomes digital data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4275786" y="1365660"/>
            <a:ext cx="985234" cy="287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8719" y="2250246"/>
            <a:ext cx="786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Sequencer produces images that are converted to bases: </a:t>
            </a:r>
            <a:r>
              <a:rPr lang="en-US" dirty="0" smtClean="0">
                <a:solidFill>
                  <a:srgbClr val="C00000"/>
                </a:solidFill>
              </a:rPr>
              <a:t>base calling 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24937</TotalTime>
  <Words>935</Words>
  <Application>Microsoft Office PowerPoint</Application>
  <PresentationFormat>On-screen Show (4:3)</PresentationFormat>
  <Paragraphs>305</Paragraphs>
  <Slides>38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DejaVu Sans</vt:lpstr>
      <vt:lpstr>Droid Sans Fallback</vt:lpstr>
      <vt:lpstr>FreeSans</vt:lpstr>
      <vt:lpstr>Liberation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scRNA-Seq Reads to Alignment</vt:lpstr>
      <vt:lpstr>PowerPoint Presentation</vt:lpstr>
      <vt:lpstr>PowerPoint Presentation</vt:lpstr>
      <vt:lpstr>Splice-Aware Alignment</vt:lpstr>
      <vt:lpstr>sc-RNA-Seq BAM/SAM</vt:lpstr>
      <vt:lpstr>sc-RNA-Seq BAM/SAM: IGV</vt:lpstr>
      <vt:lpstr>PowerPoint Presentation</vt:lpstr>
      <vt:lpstr>Sc-RNASeq Gene Expression</vt:lpstr>
      <vt:lpstr>PowerPoint Presentation</vt:lpstr>
      <vt:lpstr>PowerPoint Presentation</vt:lpstr>
      <vt:lpstr>How do I start?</vt:lpstr>
      <vt:lpstr>Computing Options</vt:lpstr>
      <vt:lpstr>PowerPoint Presentation</vt:lpstr>
      <vt:lpstr>PowerPoint Presentation</vt:lpstr>
    </vt:vector>
  </TitlesOfParts>
  <Company>UZL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Bionformatics</dc:title>
  <dc:subject/>
  <dc:creator>Alvaro Cortes</dc:creator>
  <dc:description/>
  <cp:lastModifiedBy>Alvaro Cortes Calabuig</cp:lastModifiedBy>
  <cp:revision>298</cp:revision>
  <dcterms:created xsi:type="dcterms:W3CDTF">2013-09-11T14:58:58Z</dcterms:created>
  <dcterms:modified xsi:type="dcterms:W3CDTF">2021-03-02T08:27:08Z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UZL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Diavoorstelling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